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24"/>
  </p:notesMasterIdLst>
  <p:sldIdLst>
    <p:sldId id="256" r:id="rId2"/>
    <p:sldId id="257" r:id="rId3"/>
    <p:sldId id="280" r:id="rId4"/>
    <p:sldId id="258" r:id="rId5"/>
    <p:sldId id="259" r:id="rId6"/>
    <p:sldId id="276" r:id="rId7"/>
    <p:sldId id="260" r:id="rId8"/>
    <p:sldId id="284" r:id="rId9"/>
    <p:sldId id="286" r:id="rId10"/>
    <p:sldId id="270" r:id="rId11"/>
    <p:sldId id="271" r:id="rId12"/>
    <p:sldId id="272" r:id="rId13"/>
    <p:sldId id="278" r:id="rId14"/>
    <p:sldId id="268" r:id="rId15"/>
    <p:sldId id="263" r:id="rId16"/>
    <p:sldId id="264" r:id="rId17"/>
    <p:sldId id="265" r:id="rId18"/>
    <p:sldId id="274" r:id="rId19"/>
    <p:sldId id="275" r:id="rId20"/>
    <p:sldId id="283" r:id="rId21"/>
    <p:sldId id="285" r:id="rId22"/>
    <p:sldId id="282" r:id="rId2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5343" autoAdjust="0"/>
  </p:normalViewPr>
  <p:slideViewPr>
    <p:cSldViewPr>
      <p:cViewPr varScale="1">
        <p:scale>
          <a:sx n="88" d="100"/>
          <a:sy n="88" d="100"/>
        </p:scale>
        <p:origin x="179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6D832-E37B-4F7F-ABDE-21E2E5AF8A1A}" type="datetimeFigureOut">
              <a:rPr lang="bg-BG" smtClean="0"/>
              <a:pPr/>
              <a:t>18.2.2025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7125C-799C-4B01-AFD7-D7D82A28CD1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95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7125C-799C-4B01-AFD7-D7D82A28CD18}" type="slidenum">
              <a:rPr lang="bg-BG" smtClean="0"/>
              <a:pPr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20770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7125C-799C-4B01-AFD7-D7D82A28CD18}" type="slidenum">
              <a:rPr lang="bg-BG" smtClean="0"/>
              <a:pPr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08993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7125C-799C-4B01-AFD7-D7D82A28CD18}" type="slidenum">
              <a:rPr lang="bg-BG" smtClean="0"/>
              <a:pPr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173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7125C-799C-4B01-AFD7-D7D82A28CD18}" type="slidenum">
              <a:rPr lang="bg-BG" smtClean="0"/>
              <a:pPr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55429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7125C-799C-4B01-AFD7-D7D82A28CD18}" type="slidenum">
              <a:rPr lang="bg-BG" smtClean="0"/>
              <a:pPr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1402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18.2.2025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18.2.2025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18.2.2025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18.2.2025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18.2.2025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18.2.2025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18.2.2025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18.2.2025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18.2.2025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18.2.2025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18.2.2025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994870-1810-43E1-B9D8-599D5321932B}" type="datetimeFigureOut">
              <a:rPr lang="bg-BG" smtClean="0"/>
              <a:pPr/>
              <a:t>18.2.2025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000108"/>
            <a:ext cx="5472608" cy="5328592"/>
          </a:xfrm>
        </p:spPr>
        <p:txBody>
          <a:bodyPr>
            <a:normAutofit fontScale="90000"/>
          </a:bodyPr>
          <a:lstStyle/>
          <a:p>
            <a:pPr algn="ctr"/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>Професионално портфолио на Йорданка  Георгиева Стойчева </a:t>
            </a:r>
            <a:br>
              <a:rPr lang="bg-BG" smtClean="0"/>
            </a:br>
            <a:r>
              <a:rPr lang="bg-BG" smtClean="0"/>
              <a:t>старши учител  </a:t>
            </a:r>
            <a:br>
              <a:rPr lang="bg-BG" smtClean="0"/>
            </a:br>
            <a:r>
              <a:rPr lang="bg-BG" smtClean="0"/>
              <a:t>в НУ“Св. Св. Кирил и Методий “,гр. Тополовград</a:t>
            </a:r>
            <a:endParaRPr lang="bg-BG" dirty="0"/>
          </a:p>
        </p:txBody>
      </p:sp>
      <p:pic>
        <p:nvPicPr>
          <p:cNvPr id="1026" name="Picture 2" descr="C:\Users\ASROCK\Desktop\Портфолио снимки\Снимка0382.jpg-1.jpg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785926"/>
            <a:ext cx="2949071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94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606220"/>
              </p:ext>
            </p:extLst>
          </p:nvPr>
        </p:nvGraphicFramePr>
        <p:xfrm>
          <a:off x="500034" y="1428736"/>
          <a:ext cx="8143932" cy="4531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912"/>
                <a:gridCol w="5091020"/>
              </a:tblGrid>
              <a:tr h="7984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aseline="0" dirty="0" smtClean="0"/>
                        <a:t>Вид на документа</a:t>
                      </a:r>
                      <a:endParaRPr lang="bg-BG" sz="1800" dirty="0" smtClean="0"/>
                    </a:p>
                    <a:p>
                      <a:pPr algn="ctr"/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Тема на курс /обучение</a:t>
                      </a:r>
                      <a:endParaRPr lang="bg-BG" sz="1800" dirty="0"/>
                    </a:p>
                  </a:txBody>
                  <a:tcPr/>
                </a:tc>
              </a:tr>
              <a:tr h="1007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/>
                        <a:t>Удостоверение</a:t>
                      </a:r>
                    </a:p>
                    <a:p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Управление</a:t>
                      </a:r>
                      <a:r>
                        <a:rPr lang="bg-BG" sz="1800" baseline="0" dirty="0" smtClean="0"/>
                        <a:t> на качеството. Изграждане на училищни системи за качество на образованието.</a:t>
                      </a:r>
                      <a:endParaRPr lang="bg-BG" sz="1800" dirty="0"/>
                    </a:p>
                  </a:txBody>
                  <a:tcPr/>
                </a:tc>
              </a:tr>
              <a:tr h="7093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/>
                        <a:t>Удостоверение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Създаване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kumimoji="0"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учителско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портфолио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bg-BG" sz="1800" dirty="0"/>
                    </a:p>
                  </a:txBody>
                  <a:tcPr/>
                </a:tc>
              </a:tr>
              <a:tr h="7093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/>
                        <a:t>Сертификат</a:t>
                      </a:r>
                    </a:p>
                    <a:p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latin typeface="Arial" pitchFamily="34" charset="0"/>
                          <a:cs typeface="Arial" pitchFamily="34" charset="0"/>
                        </a:rPr>
                        <a:t>Овладяване</a:t>
                      </a:r>
                      <a:r>
                        <a:rPr lang="bg-BG" sz="1800" baseline="0" dirty="0" smtClean="0">
                          <a:latin typeface="Arial" pitchFamily="34" charset="0"/>
                          <a:cs typeface="Arial" pitchFamily="34" charset="0"/>
                        </a:rPr>
                        <a:t> на стреса в професионалната среда.</a:t>
                      </a:r>
                      <a:endParaRPr lang="bg-BG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066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/>
                        <a:t>Сертификат</a:t>
                      </a:r>
                    </a:p>
                    <a:p>
                      <a:endParaRPr lang="bg-BG" sz="1800" dirty="0" smtClean="0"/>
                    </a:p>
                    <a:p>
                      <a:r>
                        <a:rPr lang="bg-BG" sz="1800" dirty="0" smtClean="0"/>
                        <a:t>Удостоверение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Конфликти</a:t>
                      </a:r>
                      <a:r>
                        <a:rPr lang="bg-BG" sz="1800" baseline="0" dirty="0" smtClean="0"/>
                        <a:t> , агресия и тормоз в училище.</a:t>
                      </a:r>
                    </a:p>
                    <a:p>
                      <a:endParaRPr lang="bg-BG" sz="1800" baseline="0" dirty="0" smtClean="0"/>
                    </a:p>
                    <a:p>
                      <a:r>
                        <a:rPr lang="bg-BG" sz="1800" baseline="0" dirty="0" smtClean="0"/>
                        <a:t>Знания и умения за решаване на конфликти</a:t>
                      </a:r>
                    </a:p>
                    <a:p>
                      <a:endParaRPr lang="bg-BG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51440" cy="636680"/>
          </a:xfrm>
        </p:spPr>
        <p:txBody>
          <a:bodyPr>
            <a:normAutofit/>
          </a:bodyPr>
          <a:lstStyle/>
          <a:p>
            <a:r>
              <a:rPr lang="bg-BG" sz="3200" dirty="0" smtClean="0">
                <a:latin typeface="Arial Black" pitchFamily="34" charset="0"/>
              </a:rPr>
              <a:t> ОБУЧЕНИЯ И КВАЛИФИКАЦИИ</a:t>
            </a:r>
            <a:endParaRPr lang="bg-BG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2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442620"/>
              </p:ext>
            </p:extLst>
          </p:nvPr>
        </p:nvGraphicFramePr>
        <p:xfrm>
          <a:off x="428596" y="799161"/>
          <a:ext cx="7920880" cy="5416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4752528"/>
              </a:tblGrid>
              <a:tr h="936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/>
                        <a:t>Вид на документа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Arial" pitchFamily="34" charset="0"/>
                          <a:cs typeface="Arial" pitchFamily="34" charset="0"/>
                        </a:rPr>
                        <a:t>Тема на курс/обучение</a:t>
                      </a:r>
                      <a:endParaRPr lang="bg-BG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2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/>
                        <a:t>Сертификат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/>
                        <a:t>Управление</a:t>
                      </a:r>
                      <a:r>
                        <a:rPr lang="bg-BG" sz="1800" baseline="0" dirty="0" smtClean="0"/>
                        <a:t>  на конфликти – модели и стратегии за разрешаването им.</a:t>
                      </a:r>
                      <a:endParaRPr lang="bg-BG" sz="1800" dirty="0" smtClean="0"/>
                    </a:p>
                    <a:p>
                      <a:endParaRPr lang="bg-BG" sz="1800" dirty="0" smtClean="0"/>
                    </a:p>
                  </a:txBody>
                  <a:tcPr/>
                </a:tc>
              </a:tr>
              <a:tr h="5510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/>
                        <a:t>Сертификат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800" dirty="0" smtClean="0"/>
                    </a:p>
                    <a:p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latin typeface="Arial" pitchFamily="34" charset="0"/>
                          <a:cs typeface="Arial" pitchFamily="34" charset="0"/>
                        </a:rPr>
                        <a:t>Общуването</a:t>
                      </a:r>
                      <a:r>
                        <a:rPr lang="bg-BG" sz="1800" baseline="0" dirty="0" smtClean="0">
                          <a:latin typeface="Arial" pitchFamily="34" charset="0"/>
                          <a:cs typeface="Arial" pitchFamily="34" charset="0"/>
                        </a:rPr>
                        <a:t> като фактор за оптимизиране на педагогическото взаимодействие и повишаване на познавателната активност на учениците в процеса на обучение.</a:t>
                      </a:r>
                      <a:endParaRPr lang="bg-BG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87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/>
                        <a:t>Сертификат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800" dirty="0" smtClean="0"/>
                    </a:p>
                    <a:p>
                      <a:endParaRPr lang="bg-BG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Модернизация</a:t>
                      </a:r>
                      <a:r>
                        <a:rPr lang="bg-BG" sz="1800" baseline="0" dirty="0" smtClean="0"/>
                        <a:t> на преподаването по БЕЛ и алтернативни методи за оценка на знанията в  1-4 клас.</a:t>
                      </a:r>
                      <a:endParaRPr lang="bg-BG" sz="1800" dirty="0"/>
                    </a:p>
                  </a:txBody>
                  <a:tcPr/>
                </a:tc>
              </a:tr>
              <a:tr h="8351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/>
                        <a:t>Сертификат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800" dirty="0" smtClean="0"/>
                    </a:p>
                    <a:p>
                      <a:endParaRPr lang="bg-BG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Самооценяването</a:t>
                      </a:r>
                      <a:r>
                        <a:rPr lang="bg-BG" sz="1800" baseline="0" dirty="0" smtClean="0"/>
                        <a:t> като фактор за повишаване на познавателната активност на учениците.</a:t>
                      </a:r>
                      <a:endParaRPr lang="bg-BG" sz="1800" dirty="0" smtClean="0"/>
                    </a:p>
                    <a:p>
                      <a:endParaRPr lang="bg-BG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0"/>
            <a:ext cx="8305800" cy="785818"/>
          </a:xfrm>
        </p:spPr>
        <p:txBody>
          <a:bodyPr>
            <a:normAutofit/>
          </a:bodyPr>
          <a:lstStyle/>
          <a:p>
            <a:r>
              <a:rPr lang="bg-BG" sz="3200" dirty="0" smtClean="0">
                <a:latin typeface="Arial Black" pitchFamily="34" charset="0"/>
              </a:rPr>
              <a:t> ОБУЧЕНИЯ И КВАЛИФИКАЦИИ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41250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253364"/>
              </p:ext>
            </p:extLst>
          </p:nvPr>
        </p:nvGraphicFramePr>
        <p:xfrm>
          <a:off x="714348" y="1142984"/>
          <a:ext cx="7858180" cy="4920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9226"/>
                <a:gridCol w="4538954"/>
              </a:tblGrid>
              <a:tr h="419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baseline="0" dirty="0" smtClean="0"/>
                        <a:t>Вид на документа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>
                          <a:latin typeface="Arial" pitchFamily="34" charset="0"/>
                          <a:cs typeface="Arial" pitchFamily="34" charset="0"/>
                        </a:rPr>
                        <a:t>Тема на курс/обучение</a:t>
                      </a:r>
                      <a:endParaRPr lang="bg-BG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6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Удостоверение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Обучение на педагогическите специалисти  за превенция на училищното насилие, агресия</a:t>
                      </a:r>
                      <a:r>
                        <a:rPr lang="bg-BG" sz="1600" baseline="0" dirty="0" smtClean="0"/>
                        <a:t> и други негативни прояви.</a:t>
                      </a:r>
                      <a:endParaRPr lang="bg-BG" sz="1600" dirty="0"/>
                    </a:p>
                  </a:txBody>
                  <a:tcPr/>
                </a:tc>
              </a:tr>
              <a:tr h="745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Сертификат</a:t>
                      </a:r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Интерактивни</a:t>
                      </a:r>
                      <a:r>
                        <a:rPr lang="bg-BG" sz="1600" baseline="0" dirty="0" smtClean="0"/>
                        <a:t> методи на работа в начален етап.</a:t>
                      </a:r>
                      <a:endParaRPr lang="bg-BG" sz="1600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Удостоверение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>
                          <a:latin typeface="Arial" pitchFamily="34" charset="0"/>
                          <a:cs typeface="Arial" pitchFamily="34" charset="0"/>
                        </a:rPr>
                        <a:t>Базови</a:t>
                      </a:r>
                      <a:r>
                        <a:rPr lang="bg-BG" sz="1600" baseline="0" dirty="0" smtClean="0">
                          <a:latin typeface="Arial" pitchFamily="34" charset="0"/>
                          <a:cs typeface="Arial" pitchFamily="34" charset="0"/>
                        </a:rPr>
                        <a:t> и специфични компютърни умения на учители.</a:t>
                      </a:r>
                      <a:endParaRPr lang="bg-BG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34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Удостоверение</a:t>
                      </a:r>
                    </a:p>
                    <a:p>
                      <a:endParaRPr lang="bg-BG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Методи</a:t>
                      </a:r>
                      <a:r>
                        <a:rPr lang="bg-BG" sz="1600" baseline="0" dirty="0" smtClean="0"/>
                        <a:t> на обучение по БДП</a:t>
                      </a:r>
                      <a:endParaRPr lang="bg-BG" sz="1600" dirty="0" smtClean="0"/>
                    </a:p>
                    <a:p>
                      <a:endParaRPr lang="bg-BG" sz="1600" dirty="0"/>
                    </a:p>
                  </a:txBody>
                  <a:tcPr/>
                </a:tc>
              </a:tr>
              <a:tr h="11269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Удостоверение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baseline="0" dirty="0" smtClean="0"/>
                        <a:t>Пета ПКС</a:t>
                      </a:r>
                      <a:endParaRPr lang="bg-BG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079432" cy="564672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latin typeface="Arial Black" pitchFamily="34" charset="0"/>
              </a:rPr>
              <a:t> ОБУЧЕНИЯ И КВАЛИФИКАЦИИ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22201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496944" cy="780696"/>
          </a:xfrm>
        </p:spPr>
        <p:txBody>
          <a:bodyPr>
            <a:normAutofit/>
          </a:bodyPr>
          <a:lstStyle/>
          <a:p>
            <a:r>
              <a:rPr lang="bg-BG" sz="3200" dirty="0" smtClean="0">
                <a:latin typeface="Arial Black" pitchFamily="34" charset="0"/>
              </a:rPr>
              <a:t>ЛИЧНИ УМЕНИЯ И КОМПЕТЕНЦИИ</a:t>
            </a:r>
            <a:endParaRPr lang="bg-BG" sz="3200" dirty="0"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105209"/>
              </p:ext>
            </p:extLst>
          </p:nvPr>
        </p:nvGraphicFramePr>
        <p:xfrm>
          <a:off x="899592" y="1935162"/>
          <a:ext cx="7200800" cy="2636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3600400"/>
              </a:tblGrid>
              <a:tr h="527369">
                <a:tc>
                  <a:txBody>
                    <a:bodyPr/>
                    <a:lstStyle/>
                    <a:p>
                      <a:r>
                        <a:rPr lang="bg-BG" dirty="0" smtClean="0"/>
                        <a:t>Майчин</a:t>
                      </a:r>
                      <a:r>
                        <a:rPr lang="bg-BG" baseline="0" dirty="0" smtClean="0"/>
                        <a:t> език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Български</a:t>
                      </a:r>
                      <a:endParaRPr lang="bg-BG" dirty="0"/>
                    </a:p>
                  </a:txBody>
                  <a:tcPr/>
                </a:tc>
              </a:tr>
              <a:tr h="527369">
                <a:tc>
                  <a:txBody>
                    <a:bodyPr/>
                    <a:lstStyle/>
                    <a:p>
                      <a:r>
                        <a:rPr lang="bg-BG" dirty="0" smtClean="0"/>
                        <a:t>Други</a:t>
                      </a:r>
                      <a:r>
                        <a:rPr lang="bg-BG" baseline="0" dirty="0" smtClean="0"/>
                        <a:t> езици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Руски език</a:t>
                      </a:r>
                      <a:endParaRPr lang="bg-BG" dirty="0"/>
                    </a:p>
                  </a:txBody>
                  <a:tcPr/>
                </a:tc>
              </a:tr>
              <a:tr h="527369">
                <a:tc>
                  <a:txBody>
                    <a:bodyPr/>
                    <a:lstStyle/>
                    <a:p>
                      <a:r>
                        <a:rPr lang="bg-BG" dirty="0" smtClean="0"/>
                        <a:t>Четене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 Отлично</a:t>
                      </a:r>
                      <a:endParaRPr lang="bg-BG" dirty="0"/>
                    </a:p>
                  </a:txBody>
                  <a:tcPr/>
                </a:tc>
              </a:tr>
              <a:tr h="527369">
                <a:tc>
                  <a:txBody>
                    <a:bodyPr/>
                    <a:lstStyle/>
                    <a:p>
                      <a:r>
                        <a:rPr lang="bg-BG" dirty="0" smtClean="0"/>
                        <a:t>Писане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Добро</a:t>
                      </a:r>
                      <a:endParaRPr lang="bg-BG" dirty="0"/>
                    </a:p>
                  </a:txBody>
                  <a:tcPr/>
                </a:tc>
              </a:tr>
              <a:tr h="527369">
                <a:tc>
                  <a:txBody>
                    <a:bodyPr/>
                    <a:lstStyle/>
                    <a:p>
                      <a:r>
                        <a:rPr lang="bg-BG" dirty="0" smtClean="0"/>
                        <a:t>Разговор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Добро 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5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506543"/>
              </p:ext>
            </p:extLst>
          </p:nvPr>
        </p:nvGraphicFramePr>
        <p:xfrm>
          <a:off x="755576" y="836713"/>
          <a:ext cx="7560840" cy="5797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4680520"/>
              </a:tblGrid>
              <a:tr h="1614936">
                <a:tc>
                  <a:txBody>
                    <a:bodyPr/>
                    <a:lstStyle/>
                    <a:p>
                      <a:r>
                        <a:rPr lang="bg-BG" dirty="0" smtClean="0"/>
                        <a:t>Социални умения и компетенции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Добри взаимоотношения</a:t>
                      </a:r>
                      <a:r>
                        <a:rPr lang="bg-BG" baseline="0" dirty="0" smtClean="0"/>
                        <a:t> с хората, които ме заобикалят;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baseline="0" dirty="0" smtClean="0"/>
                        <a:t>Умения за работа в екип;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baseline="0" dirty="0" smtClean="0"/>
                        <a:t>Коректност при общуване с колеги, родители и ученици;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baseline="0" dirty="0" smtClean="0"/>
                        <a:t>Вземане на решения и справяне с различни ситуации.</a:t>
                      </a:r>
                      <a:endParaRPr lang="bg-BG" dirty="0"/>
                    </a:p>
                  </a:txBody>
                  <a:tcPr/>
                </a:tc>
              </a:tr>
              <a:tr h="1660727">
                <a:tc>
                  <a:txBody>
                    <a:bodyPr/>
                    <a:lstStyle/>
                    <a:p>
                      <a:r>
                        <a:rPr lang="bg-BG" dirty="0" smtClean="0"/>
                        <a:t>Организационни умения и компетенции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Ръководство на методическо обединение;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Работа с колектива;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Работа с родители;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Организиране на тържества.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bg-BG" dirty="0"/>
                    </a:p>
                  </a:txBody>
                  <a:tcPr/>
                </a:tc>
              </a:tr>
              <a:tr h="1295969">
                <a:tc>
                  <a:txBody>
                    <a:bodyPr/>
                    <a:lstStyle/>
                    <a:p>
                      <a:r>
                        <a:rPr lang="bg-BG" dirty="0" smtClean="0"/>
                        <a:t>Технически умения и компетенции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Добро владеене на </a:t>
                      </a:r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Microsoft Office – Word, </a:t>
                      </a:r>
                      <a:r>
                        <a:rPr kumimoji="0" lang="bg-BG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Excel, Power Point</a:t>
                      </a:r>
                      <a:r>
                        <a:rPr kumimoji="0" lang="bg-BG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kumimoji="0"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bg-BG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</a:t>
                      </a:r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internet</a:t>
                      </a:r>
                      <a:r>
                        <a:rPr kumimoji="0" lang="bg-BG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bg-BG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офис техника.</a:t>
                      </a:r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  <a:tr h="752334">
                <a:tc>
                  <a:txBody>
                    <a:bodyPr/>
                    <a:lstStyle/>
                    <a:p>
                      <a:r>
                        <a:rPr lang="bg-BG" dirty="0" smtClean="0"/>
                        <a:t>Свдетелство за управление на МПС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Категория</a:t>
                      </a:r>
                      <a:r>
                        <a:rPr lang="bg-BG" baseline="0" dirty="0" smtClean="0"/>
                        <a:t> В от </a:t>
                      </a:r>
                      <a:r>
                        <a:rPr lang="bg-BG" baseline="0" dirty="0" smtClean="0"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  <a:r>
                        <a:rPr lang="bg-BG" baseline="0" dirty="0" smtClean="0"/>
                        <a:t>г.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704088"/>
            <a:ext cx="7931224" cy="852704"/>
          </a:xfrm>
        </p:spPr>
        <p:txBody>
          <a:bodyPr>
            <a:normAutofit/>
          </a:bodyPr>
          <a:lstStyle/>
          <a:p>
            <a:r>
              <a:rPr lang="bg-BG" sz="3200" dirty="0" smtClean="0">
                <a:latin typeface="Arial Black" pitchFamily="34" charset="0"/>
              </a:rPr>
              <a:t>ФИЛОСОФИЯ НА УЧИТЕЛЯ</a:t>
            </a:r>
            <a:endParaRPr lang="bg-BG" sz="3200" dirty="0"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55000" lnSpcReduction="20000"/>
          </a:bodyPr>
          <a:lstStyle/>
          <a:p>
            <a:endParaRPr lang="bg-BG" sz="1600" dirty="0" smtClean="0"/>
          </a:p>
          <a:p>
            <a:r>
              <a:rPr lang="bg-BG" sz="3600" dirty="0" smtClean="0"/>
              <a:t>Образованието да бъде прогресивно.</a:t>
            </a:r>
          </a:p>
          <a:p>
            <a:r>
              <a:rPr lang="bg-BG" sz="3600" dirty="0" smtClean="0"/>
              <a:t>Обучение, основаващо се на активността на учениците.</a:t>
            </a:r>
          </a:p>
          <a:p>
            <a:r>
              <a:rPr lang="bg-BG" sz="3600" dirty="0" smtClean="0"/>
              <a:t>Учениците да се учат от преживяванията и събитията от реалния живот.</a:t>
            </a:r>
          </a:p>
          <a:p>
            <a:r>
              <a:rPr lang="bg-BG" sz="3600" dirty="0" smtClean="0"/>
              <a:t>Откривателско, разрешаващо проблеми и изпълнено с отговорност  учене.</a:t>
            </a:r>
          </a:p>
          <a:p>
            <a:r>
              <a:rPr lang="bg-BG" sz="3600" dirty="0" smtClean="0"/>
              <a:t>Взаимно учене и комуникация.</a:t>
            </a:r>
          </a:p>
          <a:p>
            <a:r>
              <a:rPr lang="bg-BG" sz="3600" dirty="0" smtClean="0"/>
              <a:t>Фокусиране върху индивидуалните потребности на учениците,</a:t>
            </a:r>
            <a:r>
              <a:rPr lang="ru-RU" sz="3600" dirty="0"/>
              <a:t> </a:t>
            </a:r>
            <a:r>
              <a:rPr lang="ru-RU" sz="3600" dirty="0" smtClean="0"/>
              <a:t>за </a:t>
            </a:r>
            <a:r>
              <a:rPr lang="ru-RU" sz="3600" dirty="0"/>
              <a:t>да се </a:t>
            </a:r>
            <a:r>
              <a:rPr lang="ru-RU" sz="3600" dirty="0" smtClean="0"/>
              <a:t>постигнат </a:t>
            </a:r>
            <a:r>
              <a:rPr lang="ru-RU" sz="3600" dirty="0"/>
              <a:t>положителни промени в тях </a:t>
            </a:r>
            <a:r>
              <a:rPr lang="ru-RU" sz="3600" dirty="0" smtClean="0"/>
              <a:t>и </a:t>
            </a:r>
            <a:r>
              <a:rPr lang="ru-RU" sz="3600" dirty="0"/>
              <a:t>да се </a:t>
            </a:r>
            <a:r>
              <a:rPr lang="ru-RU" sz="3600" dirty="0" smtClean="0"/>
              <a:t>овладеят </a:t>
            </a:r>
            <a:r>
              <a:rPr lang="ru-RU" sz="3600" dirty="0"/>
              <a:t>трайни знания, умения за мислене и </a:t>
            </a:r>
            <a:r>
              <a:rPr lang="ru-RU" sz="3600" dirty="0" smtClean="0"/>
              <a:t>навици.</a:t>
            </a:r>
          </a:p>
          <a:p>
            <a:r>
              <a:rPr lang="ru-RU" sz="3600" dirty="0" smtClean="0"/>
              <a:t>Насърчаване </a:t>
            </a:r>
            <a:r>
              <a:rPr lang="ru-RU" sz="3600" dirty="0"/>
              <a:t>на слабите ученици чрез индивидуална </a:t>
            </a:r>
            <a:r>
              <a:rPr lang="ru-RU" sz="3600" dirty="0" smtClean="0"/>
              <a:t>помощ.</a:t>
            </a:r>
            <a:endParaRPr lang="ru-RU" sz="3600" dirty="0"/>
          </a:p>
          <a:p>
            <a:r>
              <a:rPr lang="ru-RU" sz="3600" dirty="0"/>
              <a:t>Насърчаване на талантливите с креативни избирателни </a:t>
            </a:r>
            <a:r>
              <a:rPr lang="ru-RU" sz="3600" dirty="0" smtClean="0"/>
              <a:t>секции.</a:t>
            </a:r>
          </a:p>
          <a:p>
            <a:r>
              <a:rPr lang="ru-RU" sz="3600" dirty="0"/>
              <a:t>По-голяма </a:t>
            </a:r>
            <a:r>
              <a:rPr lang="ru-RU" sz="3600" dirty="0" smtClean="0"/>
              <a:t>мотивация.</a:t>
            </a:r>
          </a:p>
          <a:p>
            <a:r>
              <a:rPr lang="ru-RU" sz="3600" dirty="0" smtClean="0"/>
              <a:t>Екипна работа.</a:t>
            </a:r>
            <a:endParaRPr lang="ru-RU" sz="3600" dirty="0"/>
          </a:p>
          <a:p>
            <a:endParaRPr lang="ru-RU" sz="3600" dirty="0"/>
          </a:p>
          <a:p>
            <a:pPr marL="0" indent="0">
              <a:buNone/>
            </a:pPr>
            <a:endParaRPr lang="bg-BG" sz="3600" dirty="0" smtClean="0"/>
          </a:p>
          <a:p>
            <a:endParaRPr lang="bg-BG" sz="4500" dirty="0"/>
          </a:p>
          <a:p>
            <a:endParaRPr lang="bg-BG" sz="1600" dirty="0" smtClean="0"/>
          </a:p>
          <a:p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334511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704088"/>
            <a:ext cx="7560840" cy="1143000"/>
          </a:xfrm>
        </p:spPr>
        <p:txBody>
          <a:bodyPr>
            <a:normAutofit/>
          </a:bodyPr>
          <a:lstStyle/>
          <a:p>
            <a:r>
              <a:rPr lang="bg-BG" sz="3200" dirty="0" smtClean="0">
                <a:latin typeface="Arial Black" pitchFamily="34" charset="0"/>
              </a:rPr>
              <a:t>УЧИЛИЩЕТО ТРЯБВА ДА СЕ ПРЕВЪРНЕ В МЯСТО, КЪДЕТО:</a:t>
            </a:r>
            <a:endParaRPr lang="bg-BG" sz="3200" dirty="0"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/>
          </a:bodyPr>
          <a:lstStyle/>
          <a:p>
            <a:r>
              <a:rPr lang="bg-BG" sz="2400" dirty="0" smtClean="0"/>
              <a:t>цари уважение към подрастващите;</a:t>
            </a:r>
          </a:p>
          <a:p>
            <a:r>
              <a:rPr lang="bg-BG" sz="2400" dirty="0" smtClean="0"/>
              <a:t>усвояват се житейски умения;</a:t>
            </a:r>
          </a:p>
          <a:p>
            <a:r>
              <a:rPr lang="bg-BG" sz="2400" dirty="0" smtClean="0"/>
              <a:t>учениците се учат от собствените си грешки; не се чувстват потиснати при евентуален провал и свикват да работят един с друг;</a:t>
            </a:r>
          </a:p>
          <a:p>
            <a:r>
              <a:rPr lang="bg-BG" sz="2400" dirty="0" smtClean="0"/>
              <a:t>учители и ученици търсят заедно решение на учебни задачи.</a:t>
            </a:r>
          </a:p>
        </p:txBody>
      </p:sp>
    </p:spTree>
    <p:extLst>
      <p:ext uri="{BB962C8B-B14F-4D97-AF65-F5344CB8AC3E}">
        <p14:creationId xmlns:p14="http://schemas.microsoft.com/office/powerpoint/2010/main" val="265794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31224" cy="1584176"/>
          </a:xfrm>
        </p:spPr>
        <p:txBody>
          <a:bodyPr>
            <a:normAutofit/>
          </a:bodyPr>
          <a:lstStyle/>
          <a:p>
            <a:r>
              <a:rPr lang="bg-BG" sz="3200" dirty="0" smtClean="0">
                <a:latin typeface="Arial Black" pitchFamily="34" charset="0"/>
              </a:rPr>
              <a:t>В СЪВРЕМЕННАТА КЛАСНА СТАЯ</a:t>
            </a:r>
            <a:endParaRPr lang="bg-BG" sz="3200" dirty="0"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2400" dirty="0" smtClean="0"/>
              <a:t>Възрастните </a:t>
            </a:r>
            <a:r>
              <a:rPr lang="ru-RU" sz="2400" dirty="0"/>
              <a:t>трябва да се научат да възприемат децата като уникални същества; като ценен източник на идеи и </a:t>
            </a:r>
            <a:r>
              <a:rPr lang="ru-RU" sz="2400" dirty="0" smtClean="0"/>
              <a:t>умения.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sz="2400" dirty="0" smtClean="0"/>
          </a:p>
          <a:p>
            <a:pPr algn="just">
              <a:lnSpc>
                <a:spcPct val="80000"/>
              </a:lnSpc>
            </a:pPr>
            <a:r>
              <a:rPr lang="ru-RU" sz="2400" dirty="0"/>
              <a:t>Необходимо е взаимно уважение между учители и </a:t>
            </a:r>
            <a:r>
              <a:rPr lang="ru-RU" sz="2400" dirty="0" smtClean="0"/>
              <a:t>ученици(взаимна размяна на комплименти).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Формирането </a:t>
            </a:r>
            <a:r>
              <a:rPr lang="ru-RU" sz="2400" dirty="0"/>
              <a:t>на умения у учениците да се изслушват един друг, да работят екипно и да решават заедно възникнали проблеми в </a:t>
            </a:r>
            <a:r>
              <a:rPr lang="ru-RU" sz="2400" dirty="0" smtClean="0"/>
              <a:t>клас.</a:t>
            </a:r>
            <a:endParaRPr lang="en-US" sz="2400" dirty="0"/>
          </a:p>
          <a:p>
            <a:pPr algn="just">
              <a:lnSpc>
                <a:spcPct val="80000"/>
              </a:lnSpc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371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9592" y="704088"/>
            <a:ext cx="7787208" cy="1143000"/>
          </a:xfrm>
        </p:spPr>
        <p:txBody>
          <a:bodyPr>
            <a:normAutofit/>
          </a:bodyPr>
          <a:lstStyle/>
          <a:p>
            <a:pPr algn="ctr"/>
            <a:r>
              <a:rPr lang="bg-BG" sz="3200" dirty="0">
                <a:latin typeface="Arial Black" pitchFamily="34" charset="0"/>
              </a:rPr>
              <a:t>М</a:t>
            </a:r>
            <a:r>
              <a:rPr lang="bg-BG" sz="3200" dirty="0" smtClean="0">
                <a:latin typeface="Arial Black" pitchFamily="34" charset="0"/>
              </a:rPr>
              <a:t>атериали, които съм разработвала</a:t>
            </a:r>
            <a:endParaRPr lang="bg-BG" sz="3200" dirty="0">
              <a:latin typeface="Arial Black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Учебна програма за РП по БЕЛ и Математика</a:t>
            </a:r>
          </a:p>
          <a:p>
            <a:r>
              <a:rPr lang="bg-BG" dirty="0" smtClean="0"/>
              <a:t>Учебна програма за ДЧСД</a:t>
            </a:r>
          </a:p>
          <a:p>
            <a:r>
              <a:rPr lang="bg-BG" dirty="0" smtClean="0"/>
              <a:t>Разработки на уроци</a:t>
            </a:r>
          </a:p>
          <a:p>
            <a:r>
              <a:rPr lang="bg-BG" dirty="0" smtClean="0"/>
              <a:t>Презентации </a:t>
            </a:r>
          </a:p>
          <a:p>
            <a:r>
              <a:rPr lang="bg-BG" dirty="0" smtClean="0"/>
              <a:t>Списък от права и задължения в класната стая, създадени съвместно с учениците</a:t>
            </a:r>
          </a:p>
          <a:p>
            <a:r>
              <a:rPr lang="bg-BG" dirty="0" smtClean="0"/>
              <a:t>Изработване на табла по различни теми</a:t>
            </a:r>
          </a:p>
          <a:p>
            <a:r>
              <a:rPr lang="bg-BG" dirty="0" smtClean="0"/>
              <a:t>Природен календар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695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r>
              <a:rPr lang="bg-BG" sz="3200" dirty="0" smtClean="0">
                <a:latin typeface="Arial Black" pitchFamily="34" charset="0"/>
              </a:rPr>
              <a:t>                 Приложение</a:t>
            </a:r>
            <a:endParaRPr lang="bg-BG" sz="3200" dirty="0">
              <a:latin typeface="Arial Black" pitchFamily="34" charset="0"/>
            </a:endParaRPr>
          </a:p>
        </p:txBody>
      </p:sp>
      <p:pic>
        <p:nvPicPr>
          <p:cNvPr id="1026" name="Picture 2" descr="C:\Users\ASROCK\Desktop\Портфолио снимки\Снимка06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3292078" cy="4389437"/>
          </a:xfrm>
          <a:prstGeom prst="rect">
            <a:avLst/>
          </a:prstGeom>
          <a:noFill/>
        </p:spPr>
      </p:pic>
      <p:pic>
        <p:nvPicPr>
          <p:cNvPr id="3" name="Picture 2" descr="C:\Users\ASROCK\Desktop\Портфолио снимки\12741912_1348346068524257_237583849877213528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143116"/>
            <a:ext cx="4572031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90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2304256"/>
          </a:xfrm>
        </p:spPr>
        <p:txBody>
          <a:bodyPr>
            <a:normAutofit/>
          </a:bodyPr>
          <a:lstStyle/>
          <a:p>
            <a:pPr algn="ctr"/>
            <a:r>
              <a:rPr lang="bg-BG" sz="4400" dirty="0" smtClean="0"/>
              <a:t>Начално  училище „Св. Св. Кирил и Методий“, град Тополовград, обл. Хасково</a:t>
            </a:r>
            <a:endParaRPr lang="bg-BG" sz="4400" dirty="0"/>
          </a:p>
        </p:txBody>
      </p:sp>
      <p:pic>
        <p:nvPicPr>
          <p:cNvPr id="4" name="Контейнер за съдържание 3" descr="29824_198302390303901_214224608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857496"/>
            <a:ext cx="4629151" cy="3471863"/>
          </a:xfrm>
        </p:spPr>
      </p:pic>
    </p:spTree>
    <p:extLst>
      <p:ext uri="{BB962C8B-B14F-4D97-AF65-F5344CB8AC3E}">
        <p14:creationId xmlns:p14="http://schemas.microsoft.com/office/powerpoint/2010/main" val="25447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ROCK\Desktop\Портфолио снимки\21640578_129582144441729_159228408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14356"/>
            <a:ext cx="3643339" cy="2724354"/>
          </a:xfrm>
          <a:prstGeom prst="rect">
            <a:avLst/>
          </a:prstGeom>
          <a:noFill/>
        </p:spPr>
      </p:pic>
      <p:pic>
        <p:nvPicPr>
          <p:cNvPr id="2" name="Picture 2" descr="C:\Users\ASROCK\Desktop\Портфолио снимки\Снимка0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841765"/>
            <a:ext cx="4021646" cy="3016235"/>
          </a:xfrm>
          <a:prstGeom prst="rect">
            <a:avLst/>
          </a:prstGeom>
          <a:noFill/>
        </p:spPr>
      </p:pic>
      <p:pic>
        <p:nvPicPr>
          <p:cNvPr id="3" name="Picture 2" descr="E:\ТВОЯТ ЧАС 17-18г\Снимки ТВОЯ ЧАС\Снимка1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571876"/>
            <a:ext cx="2357436" cy="3143248"/>
          </a:xfrm>
          <a:prstGeom prst="rect">
            <a:avLst/>
          </a:prstGeom>
          <a:noFill/>
        </p:spPr>
      </p:pic>
      <p:pic>
        <p:nvPicPr>
          <p:cNvPr id="4" name="Picture 2" descr="E:\ТВОЯТ ЧАС 17-18г\Снимки ТВОЯ ЧАС\Снимка1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571480"/>
            <a:ext cx="2357436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IMG_20210624_092708_BURST001_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1499" y="267868"/>
            <a:ext cx="4405343" cy="3304007"/>
          </a:xfrm>
          <a:prstGeom prst="rect">
            <a:avLst/>
          </a:prstGeom>
        </p:spPr>
      </p:pic>
      <p:pic>
        <p:nvPicPr>
          <p:cNvPr id="3" name="Картина 2" descr="IMG_20200916_153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3714752"/>
            <a:ext cx="5251254" cy="2955915"/>
          </a:xfrm>
          <a:prstGeom prst="rect">
            <a:avLst/>
          </a:prstGeom>
        </p:spPr>
      </p:pic>
      <p:pic>
        <p:nvPicPr>
          <p:cNvPr id="4" name="Картина 3" descr="IMG_20191220_0921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3" y="285728"/>
            <a:ext cx="4143404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305800" cy="1584176"/>
          </a:xfrm>
        </p:spPr>
        <p:txBody>
          <a:bodyPr>
            <a:normAutofit/>
          </a:bodyPr>
          <a:lstStyle/>
          <a:p>
            <a:pPr algn="ctr"/>
            <a:r>
              <a:rPr lang="bg-BG" sz="6000" b="1" dirty="0" smtClean="0">
                <a:latin typeface="Gungsuh" pitchFamily="18" charset="-127"/>
                <a:ea typeface="Gungsuh" pitchFamily="18" charset="-127"/>
              </a:rPr>
              <a:t>Благодаря</a:t>
            </a:r>
            <a:r>
              <a:rPr lang="bg-BG" sz="6000" b="1" dirty="0" smtClean="0"/>
              <a:t>!</a:t>
            </a:r>
            <a:endParaRPr lang="bg-BG" sz="6000" b="1" dirty="0"/>
          </a:p>
        </p:txBody>
      </p:sp>
    </p:spTree>
    <p:extLst>
      <p:ext uri="{BB962C8B-B14F-4D97-AF65-F5344CB8AC3E}">
        <p14:creationId xmlns:p14="http://schemas.microsoft.com/office/powerpoint/2010/main" val="37331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Учителското портфолио – знак за качество на педагогическата дейност 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b="1" i="1" dirty="0"/>
              <a:t>МОТИВИ за изготвяне </a:t>
            </a:r>
            <a:endParaRPr lang="bg-BG" dirty="0"/>
          </a:p>
          <a:p>
            <a:pPr marL="0" indent="0">
              <a:buNone/>
            </a:pPr>
            <a:r>
              <a:rPr lang="ru-RU" dirty="0"/>
              <a:t>•Персонализация на учителския ми труд; </a:t>
            </a:r>
          </a:p>
          <a:p>
            <a:pPr marL="0" indent="0">
              <a:buNone/>
            </a:pPr>
            <a:r>
              <a:rPr lang="ru-RU" dirty="0"/>
              <a:t>•Място за наблюдение и обективна оценка; </a:t>
            </a:r>
          </a:p>
          <a:p>
            <a:pPr marL="0" indent="0">
              <a:buNone/>
            </a:pPr>
            <a:r>
              <a:rPr lang="ru-RU" dirty="0"/>
              <a:t>•Доказателственост и прозрачност на педагогическата ми дейност; </a:t>
            </a:r>
          </a:p>
          <a:p>
            <a:pPr marL="0" indent="0">
              <a:buNone/>
            </a:pPr>
            <a:r>
              <a:rPr lang="ru-RU" dirty="0"/>
              <a:t>•Електронното ми портфолио – възможност за професионален обмен в мрежата /Internet/ </a:t>
            </a:r>
          </a:p>
          <a:p>
            <a:endParaRPr lang="bg-BG" dirty="0"/>
          </a:p>
          <a:p>
            <a:r>
              <a:rPr lang="ru-RU" i="1" dirty="0"/>
              <a:t>Забележка: Портфолиото е отворено и подлежи на изменение, допълване и актуализиране във всеки един момент от дейността ми като учител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8716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21196"/>
            <a:ext cx="8229600" cy="1867644"/>
          </a:xfrm>
        </p:spPr>
        <p:txBody>
          <a:bodyPr/>
          <a:lstStyle/>
          <a:p>
            <a:r>
              <a:rPr lang="bg-BG" dirty="0" smtClean="0"/>
              <a:t>Автобиография(</a:t>
            </a:r>
            <a:r>
              <a:rPr lang="en-US" dirty="0" smtClean="0"/>
              <a:t>CV)</a:t>
            </a:r>
            <a:r>
              <a:rPr lang="bg-BG" dirty="0" smtClean="0"/>
              <a:t> </a:t>
            </a:r>
            <a:endParaRPr lang="bg-BG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001595"/>
              </p:ext>
            </p:extLst>
          </p:nvPr>
        </p:nvGraphicFramePr>
        <p:xfrm>
          <a:off x="539552" y="2060848"/>
          <a:ext cx="8064896" cy="4230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3241"/>
                <a:gridCol w="5171655"/>
              </a:tblGrid>
              <a:tr h="604306">
                <a:tc gridSpan="2">
                  <a:txBody>
                    <a:bodyPr/>
                    <a:lstStyle/>
                    <a:p>
                      <a:r>
                        <a:rPr lang="bg-BG" sz="2800" dirty="0" smtClean="0">
                          <a:latin typeface="+mj-lt"/>
                        </a:rPr>
                        <a:t>Лична</a:t>
                      </a:r>
                      <a:r>
                        <a:rPr lang="bg-BG" sz="2800" baseline="0" dirty="0" smtClean="0"/>
                        <a:t> информация</a:t>
                      </a:r>
                      <a:endParaRPr lang="bg-BG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  <a:tr h="604306">
                <a:tc>
                  <a:txBody>
                    <a:bodyPr/>
                    <a:lstStyle/>
                    <a:p>
                      <a:r>
                        <a:rPr lang="bg-BG" dirty="0" smtClean="0"/>
                        <a:t>Име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aseline="0" dirty="0" smtClean="0"/>
                        <a:t>Йорданка  Георгиева Стойчева</a:t>
                      </a:r>
                      <a:endParaRPr lang="bg-BG" dirty="0"/>
                    </a:p>
                  </a:txBody>
                  <a:tcPr/>
                </a:tc>
              </a:tr>
              <a:tr h="604306">
                <a:tc>
                  <a:txBody>
                    <a:bodyPr/>
                    <a:lstStyle/>
                    <a:p>
                      <a:r>
                        <a:rPr lang="bg-BG" dirty="0" smtClean="0"/>
                        <a:t>Адрес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Гр. Тополовград, обл. Хасково</a:t>
                      </a:r>
                      <a:endParaRPr lang="bg-BG" dirty="0"/>
                    </a:p>
                  </a:txBody>
                  <a:tcPr/>
                </a:tc>
              </a:tr>
              <a:tr h="604306">
                <a:tc>
                  <a:txBody>
                    <a:bodyPr/>
                    <a:lstStyle/>
                    <a:p>
                      <a:r>
                        <a:rPr lang="bg-BG" dirty="0" smtClean="0"/>
                        <a:t>Телефон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 Black" pitchFamily="34" charset="0"/>
                        </a:rPr>
                        <a:t>0889748371</a:t>
                      </a:r>
                      <a:endParaRPr lang="bg-BG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604306">
                <a:tc>
                  <a:txBody>
                    <a:bodyPr/>
                    <a:lstStyle/>
                    <a:p>
                      <a:r>
                        <a:rPr lang="en-US" dirty="0" smtClean="0"/>
                        <a:t>E-mail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yordanka</a:t>
                      </a:r>
                      <a:r>
                        <a:rPr lang="bg-BG" dirty="0" smtClean="0"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70@abv.bg</a:t>
                      </a:r>
                      <a:endParaRPr lang="bg-BG" dirty="0"/>
                    </a:p>
                  </a:txBody>
                  <a:tcPr/>
                </a:tc>
              </a:tr>
              <a:tr h="604306">
                <a:tc>
                  <a:txBody>
                    <a:bodyPr/>
                    <a:lstStyle/>
                    <a:p>
                      <a:r>
                        <a:rPr lang="bg-BG" dirty="0" smtClean="0"/>
                        <a:t>Националност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българка</a:t>
                      </a:r>
                      <a:endParaRPr lang="bg-BG" dirty="0"/>
                    </a:p>
                  </a:txBody>
                  <a:tcPr/>
                </a:tc>
              </a:tr>
              <a:tr h="604306">
                <a:tc>
                  <a:txBody>
                    <a:bodyPr/>
                    <a:lstStyle/>
                    <a:p>
                      <a:r>
                        <a:rPr lang="bg-BG" dirty="0" smtClean="0"/>
                        <a:t>Дата на раждане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bg-BG" dirty="0" smtClean="0">
                          <a:latin typeface="Arial" pitchFamily="34" charset="0"/>
                          <a:cs typeface="Arial" pitchFamily="34" charset="0"/>
                        </a:rPr>
                        <a:t>.0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bg-BG" dirty="0" smtClean="0">
                          <a:latin typeface="Arial" pitchFamily="34" charset="0"/>
                          <a:cs typeface="Arial" pitchFamily="34" charset="0"/>
                        </a:rPr>
                        <a:t>.19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r>
                        <a:rPr lang="bg-BG" dirty="0" smtClean="0">
                          <a:latin typeface="Arial" pitchFamily="34" charset="0"/>
                          <a:cs typeface="Arial" pitchFamily="34" charset="0"/>
                        </a:rPr>
                        <a:t> г.</a:t>
                      </a:r>
                      <a:endParaRPr lang="bg-B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79912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53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567680"/>
              </p:ext>
            </p:extLst>
          </p:nvPr>
        </p:nvGraphicFramePr>
        <p:xfrm>
          <a:off x="428596" y="500043"/>
          <a:ext cx="8072494" cy="5715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8379"/>
                <a:gridCol w="4584115"/>
              </a:tblGrid>
              <a:tr h="650240"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 Black" pitchFamily="34" charset="0"/>
                        </a:rPr>
                        <a:t>Трудов стаж</a:t>
                      </a:r>
                      <a:endParaRPr lang="bg-BG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 Black" pitchFamily="34" charset="0"/>
                        </a:rPr>
                        <a:t>32</a:t>
                      </a:r>
                      <a:r>
                        <a:rPr lang="bg-BG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bg-BG" dirty="0" smtClean="0">
                          <a:latin typeface="Arial Black" pitchFamily="34" charset="0"/>
                        </a:rPr>
                        <a:t>г. и</a:t>
                      </a:r>
                      <a:r>
                        <a:rPr lang="bg-BG" baseline="0" dirty="0" smtClean="0">
                          <a:latin typeface="Arial Black" pitchFamily="34" charset="0"/>
                        </a:rPr>
                        <a:t> 1</a:t>
                      </a:r>
                      <a:r>
                        <a:rPr lang="bg-BG" dirty="0" smtClean="0">
                          <a:latin typeface="Arial Black" pitchFamily="34" charset="0"/>
                        </a:rPr>
                        <a:t>м.</a:t>
                      </a:r>
                      <a:endParaRPr lang="bg-BG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68423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Дати (от-до)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1993</a:t>
                      </a:r>
                      <a:r>
                        <a:rPr lang="bg-BG" dirty="0" smtClean="0"/>
                        <a:t>г.</a:t>
                      </a:r>
                      <a:r>
                        <a:rPr lang="bg-BG" baseline="0" dirty="0" smtClean="0"/>
                        <a:t> – до момента</a:t>
                      </a:r>
                      <a:endParaRPr lang="bg-BG" dirty="0"/>
                    </a:p>
                  </a:txBody>
                  <a:tcPr/>
                </a:tc>
              </a:tr>
              <a:tr h="113792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Име и адрес на работодателя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НУ“</a:t>
                      </a:r>
                      <a:r>
                        <a:rPr lang="bg-BG" dirty="0" err="1" smtClean="0"/>
                        <a:t>Св</a:t>
                      </a:r>
                      <a:r>
                        <a:rPr lang="bg-BG" dirty="0" smtClean="0"/>
                        <a:t> .</a:t>
                      </a:r>
                      <a:r>
                        <a:rPr lang="bg-BG" dirty="0" err="1" smtClean="0"/>
                        <a:t>св</a:t>
                      </a:r>
                      <a:r>
                        <a:rPr lang="bg-BG" dirty="0" smtClean="0"/>
                        <a:t>.</a:t>
                      </a:r>
                      <a:r>
                        <a:rPr lang="bg-BG" baseline="0" dirty="0" smtClean="0"/>
                        <a:t> Кирил и Методий</a:t>
                      </a:r>
                      <a:r>
                        <a:rPr lang="bg-BG" dirty="0" smtClean="0"/>
                        <a:t>“, гр. Тополовград</a:t>
                      </a:r>
                      <a:endParaRPr lang="bg-BG" dirty="0"/>
                    </a:p>
                  </a:txBody>
                  <a:tcPr/>
                </a:tc>
              </a:tr>
              <a:tr h="118101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Вид на дейността</a:t>
                      </a:r>
                      <a:r>
                        <a:rPr lang="bg-BG" baseline="0" dirty="0" smtClean="0"/>
                        <a:t> или сферата на работа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образование</a:t>
                      </a:r>
                      <a:endParaRPr lang="bg-BG" dirty="0"/>
                    </a:p>
                  </a:txBody>
                  <a:tcPr/>
                </a:tc>
              </a:tr>
              <a:tr h="68423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Заемана длъжност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Старши учител в начален етап</a:t>
                      </a:r>
                      <a:endParaRPr lang="bg-BG" dirty="0"/>
                    </a:p>
                  </a:txBody>
                  <a:tcPr/>
                </a:tc>
              </a:tr>
              <a:tr h="137739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Основни дейности и отговорности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Преподавателски, обучение и възпитание на ученици от начален етап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28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546346"/>
              </p:ext>
            </p:extLst>
          </p:nvPr>
        </p:nvGraphicFramePr>
        <p:xfrm>
          <a:off x="500034" y="928670"/>
          <a:ext cx="7704856" cy="500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8379"/>
                <a:gridCol w="4216477"/>
              </a:tblGrid>
              <a:tr h="66320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Дати (от-до)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  <a:r>
                        <a:rPr lang="bg-BG" dirty="0" smtClean="0"/>
                        <a:t>г.</a:t>
                      </a:r>
                      <a:r>
                        <a:rPr lang="bg-BG" baseline="0" dirty="0" smtClean="0"/>
                        <a:t> – </a:t>
                      </a:r>
                      <a:r>
                        <a:rPr lang="bg-BG" baseline="0" dirty="0" smtClean="0">
                          <a:latin typeface="Arial" pitchFamily="34" charset="0"/>
                          <a:cs typeface="Arial" pitchFamily="34" charset="0"/>
                        </a:rPr>
                        <a:t>2006г.</a:t>
                      </a:r>
                      <a:endParaRPr lang="bg-BG" dirty="0"/>
                    </a:p>
                  </a:txBody>
                  <a:tcPr/>
                </a:tc>
              </a:tr>
              <a:tr h="70051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Име и адрес на работодателя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ОУ“Христо Ботев“, с. Хлябово</a:t>
                      </a:r>
                      <a:endParaRPr lang="bg-BG" dirty="0"/>
                    </a:p>
                  </a:txBody>
                  <a:tcPr/>
                </a:tc>
              </a:tr>
              <a:tr h="1209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Вид на дейността</a:t>
                      </a:r>
                      <a:r>
                        <a:rPr lang="bg-BG" baseline="0" dirty="0" smtClean="0"/>
                        <a:t> или сферата на работа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образование</a:t>
                      </a:r>
                      <a:endParaRPr lang="bg-BG" dirty="0"/>
                    </a:p>
                  </a:txBody>
                  <a:tcPr/>
                </a:tc>
              </a:tr>
              <a:tr h="70051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Заемана длъжност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възпитател в начален етап</a:t>
                      </a:r>
                      <a:endParaRPr lang="bg-BG" dirty="0"/>
                    </a:p>
                  </a:txBody>
                  <a:tcPr/>
                </a:tc>
              </a:tr>
              <a:tr h="1727302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Основни дейности и отговорности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Преподавателски, обучение и възпитание на ученици от начален етап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67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20112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latin typeface="Arial Black" pitchFamily="34" charset="0"/>
              </a:rPr>
              <a:t>ОБРАЗОВАНИЕ </a:t>
            </a:r>
            <a:endParaRPr lang="bg-BG" sz="3200" dirty="0">
              <a:latin typeface="Arial Black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90474"/>
              </p:ext>
            </p:extLst>
          </p:nvPr>
        </p:nvGraphicFramePr>
        <p:xfrm>
          <a:off x="642910" y="2428868"/>
          <a:ext cx="8001056" cy="2428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  <a:gridCol w="4786346"/>
              </a:tblGrid>
              <a:tr h="1214446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ВУЗ/Училище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Специалност</a:t>
                      </a:r>
                      <a:endParaRPr lang="bg-BG" dirty="0"/>
                    </a:p>
                  </a:txBody>
                  <a:tcPr/>
                </a:tc>
              </a:tr>
              <a:tr h="1214446">
                <a:tc>
                  <a:txBody>
                    <a:bodyPr/>
                    <a:lstStyle/>
                    <a:p>
                      <a:r>
                        <a:rPr lang="bg-BG" dirty="0" smtClean="0"/>
                        <a:t>Пловдивски университет</a:t>
                      </a:r>
                      <a:r>
                        <a:rPr lang="bg-BG" baseline="0" dirty="0" smtClean="0"/>
                        <a:t> “Паисий Хилендарски”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Начална училищна</a:t>
                      </a:r>
                      <a:r>
                        <a:rPr lang="bg-BG" baseline="0" dirty="0" smtClean="0"/>
                        <a:t> педагогика – магистър</a:t>
                      </a:r>
                    </a:p>
                    <a:p>
                      <a:r>
                        <a:rPr lang="bg-BG" baseline="0" dirty="0" smtClean="0"/>
                        <a:t>1988/1992 г.</a:t>
                      </a:r>
                      <a:endParaRPr lang="bg-BG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8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 smtClean="0"/>
              <a:t>ОБУЧЕНИЯ И КВАЛИФИКАЦИИ</a:t>
            </a:r>
            <a:endParaRPr lang="bg-BG" sz="3200" b="1" dirty="0"/>
          </a:p>
        </p:txBody>
      </p:sp>
      <p:graphicFrame>
        <p:nvGraphicFramePr>
          <p:cNvPr id="12" name="Контейнер за съдържание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55002735"/>
              </p:ext>
            </p:extLst>
          </p:nvPr>
        </p:nvGraphicFramePr>
        <p:xfrm>
          <a:off x="285721" y="1357298"/>
          <a:ext cx="8715435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  <a:gridCol w="5000659"/>
              </a:tblGrid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aseline="0" dirty="0" smtClean="0"/>
                        <a:t>Вид на документа</a:t>
                      </a:r>
                      <a:endParaRPr lang="bg-BG" sz="1800" dirty="0" smtClean="0"/>
                    </a:p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/>
                        <a:t>Тема на курс /обучение</a:t>
                      </a:r>
                    </a:p>
                    <a:p>
                      <a:pPr algn="ctr"/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Удостоверение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Работа с трудни родители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Удостоверение</a:t>
                      </a:r>
                    </a:p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Безопасност на движение по пътищата.Методика на обучението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Удостоверение</a:t>
                      </a:r>
                    </a:p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Персонализирано обучение, или как да развием и прилагаме  </a:t>
                      </a:r>
                      <a:r>
                        <a:rPr lang="bg-BG" dirty="0" err="1" smtClean="0"/>
                        <a:t>ученико</a:t>
                      </a:r>
                      <a:r>
                        <a:rPr lang="bg-BG" dirty="0" smtClean="0"/>
                        <a:t> – центриран подход в преподаването.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Удостоверение</a:t>
                      </a:r>
                    </a:p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Мотивацията в учебния процес – техники и приложение. </a:t>
                      </a:r>
                      <a:r>
                        <a:rPr lang="bg-BG" dirty="0" err="1" smtClean="0"/>
                        <a:t>Бърнаут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Удостоверение</a:t>
                      </a:r>
                    </a:p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Прилагане на инструментариума  за ранно идентифициране  на ученици в риск от преждевременно напускане на образователната система и за диференциран  подход при определяне на потребностите им от предоставяне на индивидуална подкрепа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81000" y="-923544"/>
            <a:ext cx="8229600" cy="1847088"/>
          </a:xfrm>
        </p:spPr>
        <p:txBody>
          <a:bodyPr>
            <a:normAutofit/>
          </a:bodyPr>
          <a:lstStyle/>
          <a:p>
            <a:pPr algn="ctr"/>
            <a:r>
              <a:rPr lang="bg-BG" sz="4000" b="1" dirty="0"/>
              <a:t>ОБУЧЕНИЯ И КВАЛИФИКАЦИИ</a:t>
            </a:r>
            <a:endParaRPr lang="en-US" sz="40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679888"/>
              </p:ext>
            </p:extLst>
          </p:nvPr>
        </p:nvGraphicFramePr>
        <p:xfrm>
          <a:off x="457200" y="1553154"/>
          <a:ext cx="8579296" cy="4789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5881"/>
                <a:gridCol w="5543415"/>
              </a:tblGrid>
              <a:tr h="492029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Вид на документа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Тема на курс /обучение</a:t>
                      </a:r>
                      <a:endParaRPr lang="bg-BG" dirty="0"/>
                    </a:p>
                  </a:txBody>
                  <a:tcPr/>
                </a:tc>
              </a:tr>
              <a:tr h="622585">
                <a:tc>
                  <a:txBody>
                    <a:bodyPr/>
                    <a:lstStyle/>
                    <a:p>
                      <a:r>
                        <a:rPr lang="bg-BG" dirty="0" smtClean="0"/>
                        <a:t>Удостоверение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Формиране на ключови умения</a:t>
                      </a:r>
                      <a:r>
                        <a:rPr lang="bg-BG" baseline="0" dirty="0" smtClean="0"/>
                        <a:t> за работа в екип – 06.2024 г.</a:t>
                      </a:r>
                    </a:p>
                    <a:p>
                      <a:endParaRPr lang="bg-BG" dirty="0" smtClean="0"/>
                    </a:p>
                  </a:txBody>
                  <a:tcPr/>
                </a:tc>
              </a:tr>
              <a:tr h="889408">
                <a:tc>
                  <a:txBody>
                    <a:bodyPr/>
                    <a:lstStyle/>
                    <a:p>
                      <a:r>
                        <a:rPr lang="bg-BG" dirty="0" smtClean="0"/>
                        <a:t>Удостоверение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Въвеждане на иновации в учебния процес чрез използване на платформи за електронни образователни услуги и съдържание – 11.2023 г.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22585">
                <a:tc>
                  <a:txBody>
                    <a:bodyPr/>
                    <a:lstStyle/>
                    <a:p>
                      <a:r>
                        <a:rPr lang="bg-BG" dirty="0" smtClean="0"/>
                        <a:t>Удостоверение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Основи на проектно – базираното обучение</a:t>
                      </a:r>
                      <a:r>
                        <a:rPr lang="bg-BG" baseline="0" dirty="0" smtClean="0"/>
                        <a:t> в облака със средства на ИКТ – 06.2023 г.</a:t>
                      </a:r>
                      <a:endParaRPr lang="en-US" dirty="0"/>
                    </a:p>
                  </a:txBody>
                  <a:tcPr/>
                </a:tc>
              </a:tr>
              <a:tr h="492029">
                <a:tc>
                  <a:txBody>
                    <a:bodyPr/>
                    <a:lstStyle/>
                    <a:p>
                      <a:r>
                        <a:rPr lang="bg-BG" dirty="0" smtClean="0"/>
                        <a:t>Удостоверение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Обучение по дигитални умения и ИКТ – 06.2022 г.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22585">
                <a:tc>
                  <a:txBody>
                    <a:bodyPr/>
                    <a:lstStyle/>
                    <a:p>
                      <a:r>
                        <a:rPr lang="bg-BG" dirty="0" smtClean="0"/>
                        <a:t>Удостоверение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Инструментариум на съвременния учител – 04.2022 г.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378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970</Words>
  <Application>Microsoft Office PowerPoint</Application>
  <PresentationFormat>Презентация на цял екран (4:3)</PresentationFormat>
  <Paragraphs>186</Paragraphs>
  <Slides>22</Slides>
  <Notes>5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Constantia</vt:lpstr>
      <vt:lpstr>Gungsuh</vt:lpstr>
      <vt:lpstr>Wingdings 2</vt:lpstr>
      <vt:lpstr>Flow</vt:lpstr>
      <vt:lpstr>              Професионално портфолио на Йорданка  Георгиева Стойчева  старши учител   в НУ“Св. Св. Кирил и Методий “,гр. Тополовград</vt:lpstr>
      <vt:lpstr>Начално  училище „Св. Св. Кирил и Методий“, град Тополовград, обл. Хасково</vt:lpstr>
      <vt:lpstr>Учителското портфолио – знак за качество на педагогическата дейност </vt:lpstr>
      <vt:lpstr>Автобиография(CV) </vt:lpstr>
      <vt:lpstr>Презентация на PowerPoint</vt:lpstr>
      <vt:lpstr>Презентация на PowerPoint</vt:lpstr>
      <vt:lpstr>ОБРАЗОВАНИЕ </vt:lpstr>
      <vt:lpstr>ОБУЧЕНИЯ И КВАЛИФИКАЦИИ</vt:lpstr>
      <vt:lpstr>ОБУЧЕНИЯ И КВАЛИФИКАЦИИ</vt:lpstr>
      <vt:lpstr> ОБУЧЕНИЯ И КВАЛИФИКАЦИИ</vt:lpstr>
      <vt:lpstr> ОБУЧЕНИЯ И КВАЛИФИКАЦИИ</vt:lpstr>
      <vt:lpstr> ОБУЧЕНИЯ И КВАЛИФИКАЦИИ</vt:lpstr>
      <vt:lpstr>ЛИЧНИ УМЕНИЯ И КОМПЕТЕНЦИИ</vt:lpstr>
      <vt:lpstr>Презентация на PowerPoint</vt:lpstr>
      <vt:lpstr>ФИЛОСОФИЯ НА УЧИТЕЛЯ</vt:lpstr>
      <vt:lpstr>УЧИЛИЩЕТО ТРЯБВА ДА СЕ ПРЕВЪРНЕ В МЯСТО, КЪДЕТО:</vt:lpstr>
      <vt:lpstr>В СЪВРЕМЕННАТА КЛАСНА СТАЯ</vt:lpstr>
      <vt:lpstr>Материали, които съм разработвала</vt:lpstr>
      <vt:lpstr>                 Приложение</vt:lpstr>
      <vt:lpstr>Презентация на PowerPoint</vt:lpstr>
      <vt:lpstr>Презентация на PowerPoint</vt:lpstr>
      <vt:lpstr>Благодаря!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kj</dc:title>
  <dc:creator>Mimi</dc:creator>
  <cp:lastModifiedBy>Hp</cp:lastModifiedBy>
  <cp:revision>120</cp:revision>
  <dcterms:created xsi:type="dcterms:W3CDTF">2013-08-23T17:45:14Z</dcterms:created>
  <dcterms:modified xsi:type="dcterms:W3CDTF">2025-02-18T15:01:43Z</dcterms:modified>
</cp:coreProperties>
</file>