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7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13AA6-7D77-4F5F-AD0C-3370BE264163}" type="datetimeFigureOut">
              <a:rPr lang="bg-BG" smtClean="0"/>
              <a:t>9.2.2025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A81E39F-AE49-4EDB-8085-E3097B0D16C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14705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лавие и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13AA6-7D77-4F5F-AD0C-3370BE264163}" type="datetimeFigureOut">
              <a:rPr lang="bg-BG" smtClean="0"/>
              <a:t>9.2.2025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A81E39F-AE49-4EDB-8085-E3097B0D16C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83069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13AA6-7D77-4F5F-AD0C-3370BE264163}" type="datetimeFigureOut">
              <a:rPr lang="bg-BG" smtClean="0"/>
              <a:t>9.2.2025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A81E39F-AE49-4EDB-8085-E3097B0D16CE}" type="slidenum">
              <a:rPr lang="bg-BG" smtClean="0"/>
              <a:t>‹#›</a:t>
            </a:fld>
            <a:endParaRPr lang="bg-BG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3883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13AA6-7D77-4F5F-AD0C-3370BE264163}" type="datetimeFigureOut">
              <a:rPr lang="bg-BG" smtClean="0"/>
              <a:t>9.2.2025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A81E39F-AE49-4EDB-8085-E3097B0D16C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5477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 на ци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13AA6-7D77-4F5F-AD0C-3370BE264163}" type="datetimeFigureOut">
              <a:rPr lang="bg-BG" smtClean="0"/>
              <a:t>9.2.2025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A81E39F-AE49-4EDB-8085-E3097B0D16CE}" type="slidenum">
              <a:rPr lang="bg-BG" smtClean="0"/>
              <a:t>‹#›</a:t>
            </a:fld>
            <a:endParaRPr lang="bg-BG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29966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или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13AA6-7D77-4F5F-AD0C-3370BE264163}" type="datetimeFigureOut">
              <a:rPr lang="bg-BG" smtClean="0"/>
              <a:t>9.2.2025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A81E39F-AE49-4EDB-8085-E3097B0D16C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451151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13AA6-7D77-4F5F-AD0C-3370BE264163}" type="datetimeFigureOut">
              <a:rPr lang="bg-BG" smtClean="0"/>
              <a:t>9.2.2025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E39F-AE49-4EDB-8085-E3097B0D16C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172422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13AA6-7D77-4F5F-AD0C-3370BE264163}" type="datetimeFigureOut">
              <a:rPr lang="bg-BG" smtClean="0"/>
              <a:t>9.2.2025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E39F-AE49-4EDB-8085-E3097B0D16C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73505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13AA6-7D77-4F5F-AD0C-3370BE264163}" type="datetimeFigureOut">
              <a:rPr lang="bg-BG" smtClean="0"/>
              <a:t>9.2.2025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E39F-AE49-4EDB-8085-E3097B0D16C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08092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13AA6-7D77-4F5F-AD0C-3370BE264163}" type="datetimeFigureOut">
              <a:rPr lang="bg-BG" smtClean="0"/>
              <a:t>9.2.2025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A81E39F-AE49-4EDB-8085-E3097B0D16C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90030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13AA6-7D77-4F5F-AD0C-3370BE264163}" type="datetimeFigureOut">
              <a:rPr lang="bg-BG" smtClean="0"/>
              <a:t>9.2.2025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A81E39F-AE49-4EDB-8085-E3097B0D16C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64663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13AA6-7D77-4F5F-AD0C-3370BE264163}" type="datetimeFigureOut">
              <a:rPr lang="bg-BG" smtClean="0"/>
              <a:t>9.2.2025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A81E39F-AE49-4EDB-8085-E3097B0D16C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33745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13AA6-7D77-4F5F-AD0C-3370BE264163}" type="datetimeFigureOut">
              <a:rPr lang="bg-BG" smtClean="0"/>
              <a:t>9.2.2025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E39F-AE49-4EDB-8085-E3097B0D16C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9067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13AA6-7D77-4F5F-AD0C-3370BE264163}" type="datetimeFigureOut">
              <a:rPr lang="bg-BG" smtClean="0"/>
              <a:t>9.2.2025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E39F-AE49-4EDB-8085-E3097B0D16C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40143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13AA6-7D77-4F5F-AD0C-3370BE264163}" type="datetimeFigureOut">
              <a:rPr lang="bg-BG" smtClean="0"/>
              <a:t>9.2.2025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E39F-AE49-4EDB-8085-E3097B0D16C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57413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13AA6-7D77-4F5F-AD0C-3370BE264163}" type="datetimeFigureOut">
              <a:rPr lang="bg-BG" smtClean="0"/>
              <a:t>9.2.2025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A81E39F-AE49-4EDB-8085-E3097B0D16C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91096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7000"/>
              </a:schemeClr>
            </a:gs>
            <a:gs pos="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13AA6-7D77-4F5F-AD0C-3370BE264163}" type="datetimeFigureOut">
              <a:rPr lang="bg-BG" smtClean="0"/>
              <a:t>9.2.2025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A81E39F-AE49-4EDB-8085-E3097B0D16C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13357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galina_raycheva76@abv.b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Контейнер за съдържание 2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213" y="473869"/>
            <a:ext cx="4013200" cy="5359400"/>
          </a:xfrm>
        </p:spPr>
      </p:pic>
      <p:sp>
        <p:nvSpPr>
          <p:cNvPr id="23" name="Текстов контейнер 22"/>
          <p:cNvSpPr>
            <a:spLocks noGrp="1"/>
          </p:cNvSpPr>
          <p:nvPr>
            <p:ph type="body" sz="half" idx="2"/>
          </p:nvPr>
        </p:nvSpPr>
        <p:spPr>
          <a:xfrm>
            <a:off x="1820173" y="1026543"/>
            <a:ext cx="4701395" cy="4511615"/>
          </a:xfrm>
        </p:spPr>
        <p:txBody>
          <a:bodyPr>
            <a:noAutofit/>
          </a:bodyPr>
          <a:lstStyle/>
          <a:p>
            <a:pPr algn="ctr"/>
            <a:r>
              <a:rPr lang="bg-BG" sz="2400" b="1" dirty="0" smtClean="0">
                <a:solidFill>
                  <a:schemeClr val="accent1"/>
                </a:solidFill>
              </a:rPr>
              <a:t>ПРОФЕСИОНАЛНО</a:t>
            </a:r>
          </a:p>
          <a:p>
            <a:pPr algn="ctr"/>
            <a:r>
              <a:rPr lang="bg-BG" sz="2400" b="1" dirty="0" smtClean="0">
                <a:solidFill>
                  <a:schemeClr val="accent1"/>
                </a:solidFill>
              </a:rPr>
              <a:t>ПОРТФОЛИО</a:t>
            </a:r>
          </a:p>
          <a:p>
            <a:pPr algn="ctr"/>
            <a:r>
              <a:rPr lang="bg-BG" sz="2400" b="1" dirty="0" smtClean="0">
                <a:solidFill>
                  <a:schemeClr val="accent1"/>
                </a:solidFill>
              </a:rPr>
              <a:t>НА</a:t>
            </a:r>
          </a:p>
          <a:p>
            <a:pPr algn="ctr"/>
            <a:r>
              <a:rPr lang="bg-BG" sz="2400" b="1" dirty="0" smtClean="0">
                <a:solidFill>
                  <a:schemeClr val="accent1"/>
                </a:solidFill>
              </a:rPr>
              <a:t>ГАЛИНА  РАЙЧЕВА</a:t>
            </a:r>
          </a:p>
          <a:p>
            <a:pPr algn="ctr"/>
            <a:r>
              <a:rPr lang="bg-BG" sz="2400" b="1" dirty="0">
                <a:solidFill>
                  <a:schemeClr val="accent1"/>
                </a:solidFill>
              </a:rPr>
              <a:t>с</a:t>
            </a:r>
            <a:r>
              <a:rPr lang="bg-BG" sz="2400" b="1" dirty="0" smtClean="0">
                <a:solidFill>
                  <a:schemeClr val="accent1"/>
                </a:solidFill>
              </a:rPr>
              <a:t>тарши  учител  </a:t>
            </a:r>
          </a:p>
          <a:p>
            <a:pPr algn="ctr"/>
            <a:r>
              <a:rPr lang="bg-BG" sz="2400" b="1" dirty="0">
                <a:solidFill>
                  <a:schemeClr val="accent1"/>
                </a:solidFill>
              </a:rPr>
              <a:t>н</a:t>
            </a:r>
            <a:r>
              <a:rPr lang="bg-BG" sz="2400" b="1" dirty="0" smtClean="0">
                <a:solidFill>
                  <a:schemeClr val="accent1"/>
                </a:solidFill>
              </a:rPr>
              <a:t>ачален  етап</a:t>
            </a:r>
          </a:p>
          <a:p>
            <a:pPr algn="ctr"/>
            <a:r>
              <a:rPr lang="bg-BG" sz="2400" b="1" dirty="0" smtClean="0">
                <a:solidFill>
                  <a:schemeClr val="accent1"/>
                </a:solidFill>
              </a:rPr>
              <a:t>НУ</a:t>
            </a:r>
            <a:r>
              <a:rPr lang="en-GB" sz="2400" b="1" dirty="0" smtClean="0">
                <a:solidFill>
                  <a:schemeClr val="accent1"/>
                </a:solidFill>
              </a:rPr>
              <a:t>’’</a:t>
            </a:r>
            <a:r>
              <a:rPr lang="bg-BG" sz="2400" b="1" dirty="0" smtClean="0">
                <a:solidFill>
                  <a:schemeClr val="accent1"/>
                </a:solidFill>
              </a:rPr>
              <a:t>Св.Св.Кирил и Методий</a:t>
            </a:r>
            <a:r>
              <a:rPr lang="en-GB" sz="2400" b="1" dirty="0" smtClean="0">
                <a:solidFill>
                  <a:schemeClr val="accent1"/>
                </a:solidFill>
              </a:rPr>
              <a:t>’’</a:t>
            </a:r>
          </a:p>
          <a:p>
            <a:pPr algn="ctr"/>
            <a:r>
              <a:rPr lang="bg-BG" sz="2400" b="1" dirty="0" smtClean="0">
                <a:solidFill>
                  <a:schemeClr val="accent1"/>
                </a:solidFill>
              </a:rPr>
              <a:t>Тополовград</a:t>
            </a:r>
            <a:endParaRPr lang="bg-BG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480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2235529" y="736120"/>
            <a:ext cx="8915400" cy="5449019"/>
          </a:xfrm>
        </p:spPr>
        <p:txBody>
          <a:bodyPr/>
          <a:lstStyle/>
          <a:p>
            <a:r>
              <a:rPr lang="bg-BG" dirty="0" smtClean="0"/>
              <a:t>5.</a:t>
            </a:r>
            <a:r>
              <a:rPr lang="bg-BG" u="sng" dirty="0" smtClean="0"/>
              <a:t>Езикови  умения</a:t>
            </a:r>
          </a:p>
          <a:p>
            <a:r>
              <a:rPr lang="bg-BG" dirty="0" smtClean="0"/>
              <a:t>Майчин език – български</a:t>
            </a:r>
          </a:p>
          <a:p>
            <a:r>
              <a:rPr lang="bg-BG" dirty="0" smtClean="0"/>
              <a:t>Други езици- руски</a:t>
            </a:r>
          </a:p>
          <a:p>
            <a:endParaRPr lang="bg-BG" dirty="0"/>
          </a:p>
          <a:p>
            <a:r>
              <a:rPr lang="bg-BG" dirty="0" smtClean="0"/>
              <a:t>6.</a:t>
            </a:r>
            <a:r>
              <a:rPr lang="bg-BG" u="sng" dirty="0" smtClean="0"/>
              <a:t>Умения и компетенции</a:t>
            </a:r>
          </a:p>
          <a:p>
            <a:r>
              <a:rPr lang="bg-BG" dirty="0" smtClean="0"/>
              <a:t>Социални – добри взаимоотношения с хората</a:t>
            </a:r>
            <a:r>
              <a:rPr lang="en-GB" dirty="0" smtClean="0"/>
              <a:t>,</a:t>
            </a:r>
            <a:r>
              <a:rPr lang="bg-BG" dirty="0" smtClean="0"/>
              <a:t> които ме заобикалят</a:t>
            </a:r>
            <a:r>
              <a:rPr lang="en-GB" dirty="0" smtClean="0"/>
              <a:t>;</a:t>
            </a:r>
            <a:r>
              <a:rPr lang="bg-BG" dirty="0" smtClean="0"/>
              <a:t> работа в екип</a:t>
            </a:r>
            <a:r>
              <a:rPr lang="en-GB" dirty="0" smtClean="0"/>
              <a:t>; </a:t>
            </a:r>
            <a:r>
              <a:rPr lang="bg-BG" dirty="0" smtClean="0"/>
              <a:t>коректност</a:t>
            </a:r>
            <a:r>
              <a:rPr lang="en-GB" dirty="0" smtClean="0"/>
              <a:t>;</a:t>
            </a:r>
            <a:r>
              <a:rPr lang="bg-BG" dirty="0" smtClean="0"/>
              <a:t> вземане на решения и справяне с различни ситуации.</a:t>
            </a:r>
          </a:p>
          <a:p>
            <a:r>
              <a:rPr lang="bg-BG" dirty="0" smtClean="0"/>
              <a:t>Организационни – работа с родители</a:t>
            </a:r>
            <a:r>
              <a:rPr lang="en-GB" dirty="0" smtClean="0"/>
              <a:t>;</a:t>
            </a:r>
            <a:r>
              <a:rPr lang="bg-BG" dirty="0" smtClean="0"/>
              <a:t> работа с колектива</a:t>
            </a:r>
            <a:r>
              <a:rPr lang="en-GB" dirty="0" smtClean="0"/>
              <a:t>;</a:t>
            </a:r>
            <a:r>
              <a:rPr lang="bg-BG" dirty="0" smtClean="0"/>
              <a:t> участие в организиране на тържества.</a:t>
            </a:r>
          </a:p>
          <a:p>
            <a:r>
              <a:rPr lang="bg-BG" dirty="0" smtClean="0"/>
              <a:t>Технически – работа с операционна система </a:t>
            </a:r>
            <a:r>
              <a:rPr lang="en-GB" dirty="0" smtClean="0"/>
              <a:t>WINDOWS 10; </a:t>
            </a:r>
            <a:r>
              <a:rPr lang="bg-BG" dirty="0" smtClean="0"/>
              <a:t>отлично владеене на </a:t>
            </a:r>
            <a:r>
              <a:rPr lang="en-GB" dirty="0" smtClean="0"/>
              <a:t>MS OFFICE; </a:t>
            </a:r>
            <a:r>
              <a:rPr lang="bg-BG" dirty="0" smtClean="0"/>
              <a:t>работа с </a:t>
            </a:r>
            <a:r>
              <a:rPr lang="en-GB" dirty="0" smtClean="0"/>
              <a:t>internet.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7385012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2321793" y="658483"/>
            <a:ext cx="8915400" cy="5725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sz="2400" b="1" dirty="0" smtClean="0"/>
              <a:t>     Философия  на  преподаване</a:t>
            </a:r>
          </a:p>
          <a:p>
            <a:pPr marL="0" indent="0">
              <a:buNone/>
            </a:pPr>
            <a:r>
              <a:rPr lang="bg-BG" dirty="0"/>
              <a:t> </a:t>
            </a:r>
            <a:r>
              <a:rPr lang="bg-BG" dirty="0" smtClean="0"/>
              <a:t> Моята  философия  за  образованието  поставя  в  центъра  ученика. Стремя  се  да  развивам  възможностите  на  ученика  за  самопознание</a:t>
            </a:r>
            <a:r>
              <a:rPr lang="en-GB" dirty="0" smtClean="0"/>
              <a:t>,</a:t>
            </a:r>
            <a:r>
              <a:rPr lang="bg-BG" dirty="0" smtClean="0"/>
              <a:t> саморазвитие  и  предприемачество. Давам  много  и  изисквам  много  от  тях.</a:t>
            </a:r>
          </a:p>
          <a:p>
            <a:pPr marL="0" indent="0">
              <a:buNone/>
            </a:pPr>
            <a:r>
              <a:rPr lang="bg-BG" dirty="0" smtClean="0"/>
              <a:t>Учениците  се  учат  от  собствените  си грешки</a:t>
            </a:r>
            <a:r>
              <a:rPr lang="en-GB" dirty="0" smtClean="0"/>
              <a:t>,</a:t>
            </a:r>
            <a:r>
              <a:rPr lang="bg-BG" dirty="0" smtClean="0"/>
              <a:t> не  се  чувстват  потиснати  при  евентуален  провал  и  свикват да работят един с друг. Учител и ученици търсим заедно решение на проблемите.</a:t>
            </a:r>
          </a:p>
          <a:p>
            <a:pPr marL="0" indent="0">
              <a:buNone/>
            </a:pPr>
            <a:r>
              <a:rPr lang="bg-BG" dirty="0"/>
              <a:t> </a:t>
            </a:r>
            <a:r>
              <a:rPr lang="bg-BG" dirty="0" smtClean="0"/>
              <a:t>  Моят  педагогически  принцип  е  да  насърча  ученика да се разкрие</a:t>
            </a:r>
            <a:r>
              <a:rPr lang="en-GB" dirty="0" smtClean="0"/>
              <a:t>,</a:t>
            </a:r>
            <a:r>
              <a:rPr lang="bg-BG" dirty="0" smtClean="0"/>
              <a:t> да вдъхна в него увереност</a:t>
            </a:r>
            <a:r>
              <a:rPr lang="en-GB" dirty="0" smtClean="0"/>
              <a:t>,</a:t>
            </a:r>
            <a:r>
              <a:rPr lang="bg-BG" dirty="0"/>
              <a:t> </a:t>
            </a:r>
            <a:r>
              <a:rPr lang="bg-BG" dirty="0" smtClean="0"/>
              <a:t>да му помогна да почувства своята уникалност.</a:t>
            </a:r>
          </a:p>
          <a:p>
            <a:pPr marL="0" indent="0">
              <a:buNone/>
            </a:pPr>
            <a:r>
              <a:rPr lang="bg-BG" dirty="0"/>
              <a:t> </a:t>
            </a:r>
            <a:r>
              <a:rPr lang="bg-BG" dirty="0" smtClean="0"/>
              <a:t>  За  мен от основно значение е личният пример на учителя. За да възпитава морални и нравствени ценности</a:t>
            </a:r>
            <a:r>
              <a:rPr lang="en-GB" dirty="0" smtClean="0"/>
              <a:t>,</a:t>
            </a:r>
            <a:r>
              <a:rPr lang="bg-BG" dirty="0" smtClean="0"/>
              <a:t> учителят трябва сам да притежава  висок морал и принципност</a:t>
            </a:r>
            <a:r>
              <a:rPr lang="en-GB" dirty="0" smtClean="0"/>
              <a:t>,</a:t>
            </a:r>
            <a:r>
              <a:rPr lang="bg-BG" dirty="0" smtClean="0"/>
              <a:t> да излъчва спокойствие и добронамереност</a:t>
            </a:r>
            <a:r>
              <a:rPr lang="en-GB" dirty="0" smtClean="0"/>
              <a:t>,</a:t>
            </a:r>
            <a:r>
              <a:rPr lang="bg-BG" dirty="0" smtClean="0"/>
              <a:t> но и да внушава респект.</a:t>
            </a:r>
          </a:p>
          <a:p>
            <a:pPr marL="0" indent="0">
              <a:buNone/>
            </a:pPr>
            <a:r>
              <a:rPr lang="bg-BG" dirty="0"/>
              <a:t> </a:t>
            </a:r>
            <a:r>
              <a:rPr lang="bg-BG" dirty="0" smtClean="0"/>
              <a:t> В  работата си се стремя да постигна създаване на творческа атмосфера и устойчиво внимание. 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2459855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2304541" y="667108"/>
            <a:ext cx="8915400" cy="5492151"/>
          </a:xfrm>
        </p:spPr>
        <p:txBody>
          <a:bodyPr/>
          <a:lstStyle/>
          <a:p>
            <a:pPr marL="0" indent="0">
              <a:buNone/>
            </a:pPr>
            <a:r>
              <a:rPr lang="bg-BG" dirty="0"/>
              <a:t> </a:t>
            </a:r>
            <a:r>
              <a:rPr lang="bg-BG" dirty="0" smtClean="0"/>
              <a:t> Мотивирам  учениците чрез  прилагане  на  атрактивни  стратегии.</a:t>
            </a:r>
          </a:p>
          <a:p>
            <a:pPr marL="0" indent="0">
              <a:buNone/>
            </a:pPr>
            <a:r>
              <a:rPr lang="bg-BG" dirty="0" smtClean="0"/>
              <a:t>Включвам  всички  ученици  в  работния  процес.  Опирам  се  на  личните  преживявания</a:t>
            </a:r>
            <a:r>
              <a:rPr lang="en-GB" dirty="0" smtClean="0"/>
              <a:t>,</a:t>
            </a:r>
            <a:r>
              <a:rPr lang="bg-BG" dirty="0" smtClean="0"/>
              <a:t> опит  и  умения  на децата  с  цел  осмисляне  на  различните  проблеми.</a:t>
            </a:r>
          </a:p>
          <a:p>
            <a:pPr marL="0" indent="0">
              <a:buNone/>
            </a:pPr>
            <a:r>
              <a:rPr lang="bg-BG" dirty="0"/>
              <a:t> </a:t>
            </a:r>
            <a:r>
              <a:rPr lang="bg-BG" dirty="0" smtClean="0"/>
              <a:t>  Стремя  се  моите  ученици  да  бъдат  не  само  информирани  и  научени</a:t>
            </a:r>
            <a:r>
              <a:rPr lang="en-GB" dirty="0" smtClean="0"/>
              <a:t>,</a:t>
            </a:r>
            <a:r>
              <a:rPr lang="bg-BG" dirty="0" smtClean="0"/>
              <a:t> а  преди  всичко  да  бъдат  добри  хора.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750857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415397" y="520593"/>
            <a:ext cx="8537125" cy="1032162"/>
          </a:xfrm>
        </p:spPr>
        <p:txBody>
          <a:bodyPr>
            <a:noAutofit/>
          </a:bodyPr>
          <a:lstStyle/>
          <a:p>
            <a:r>
              <a:rPr lang="bg-BG" sz="2400" b="1" dirty="0" smtClean="0"/>
              <a:t>Училището трябва да се превърне в място</a:t>
            </a:r>
            <a:r>
              <a:rPr lang="en-GB" sz="2400" b="1" dirty="0" smtClean="0"/>
              <a:t>,</a:t>
            </a:r>
            <a:r>
              <a:rPr lang="bg-BG" sz="2400" b="1" dirty="0" smtClean="0"/>
              <a:t>където</a:t>
            </a:r>
            <a:r>
              <a:rPr lang="en-GB" sz="2400" b="1" dirty="0" smtClean="0"/>
              <a:t>:</a:t>
            </a:r>
            <a:br>
              <a:rPr lang="en-GB" sz="2400" b="1" dirty="0" smtClean="0"/>
            </a:br>
            <a:r>
              <a:rPr lang="en-GB" sz="2400" b="1" dirty="0"/>
              <a:t/>
            </a:r>
            <a:br>
              <a:rPr lang="en-GB" sz="2400" b="1" dirty="0"/>
            </a:br>
            <a:endParaRPr lang="bg-BG" sz="2400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2122097" y="1656272"/>
            <a:ext cx="8683775" cy="3605841"/>
          </a:xfrm>
        </p:spPr>
        <p:txBody>
          <a:bodyPr/>
          <a:lstStyle/>
          <a:p>
            <a:r>
              <a:rPr lang="bg-BG" dirty="0" smtClean="0"/>
              <a:t>Цари  уважение към подрастващите</a:t>
            </a:r>
            <a:r>
              <a:rPr lang="en-GB" dirty="0" smtClean="0"/>
              <a:t>;</a:t>
            </a:r>
          </a:p>
          <a:p>
            <a:r>
              <a:rPr lang="bg-BG" dirty="0" smtClean="0"/>
              <a:t>Усвояват се житейски умения</a:t>
            </a:r>
            <a:r>
              <a:rPr lang="en-GB" dirty="0" smtClean="0"/>
              <a:t>;</a:t>
            </a:r>
          </a:p>
          <a:p>
            <a:r>
              <a:rPr lang="bg-BG" dirty="0" smtClean="0"/>
              <a:t>Учениците се учат от собствените си грешки</a:t>
            </a:r>
            <a:r>
              <a:rPr lang="en-GB" dirty="0" smtClean="0"/>
              <a:t>; </a:t>
            </a:r>
            <a:r>
              <a:rPr lang="bg-BG" dirty="0" smtClean="0"/>
              <a:t>не се чувстват потиснати при евентуален  провал и свикват да работят един с друг</a:t>
            </a:r>
            <a:r>
              <a:rPr lang="en-GB" dirty="0" smtClean="0"/>
              <a:t>;</a:t>
            </a:r>
            <a:endParaRPr lang="bg-BG" dirty="0" smtClean="0"/>
          </a:p>
          <a:p>
            <a:r>
              <a:rPr lang="bg-BG" dirty="0" smtClean="0"/>
              <a:t>Учители и ученици търсят заедно решение  на  учебни  задачи.</a:t>
            </a:r>
            <a:endParaRPr lang="en-GB" dirty="0" smtClean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1201483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179521" y="529220"/>
            <a:ext cx="8911687" cy="1280890"/>
          </a:xfrm>
        </p:spPr>
        <p:txBody>
          <a:bodyPr>
            <a:normAutofit/>
          </a:bodyPr>
          <a:lstStyle/>
          <a:p>
            <a:r>
              <a:rPr lang="bg-BG" sz="2400" b="1" dirty="0" smtClean="0"/>
              <a:t>Методи на преподаване</a:t>
            </a:r>
            <a:endParaRPr lang="bg-BG" sz="2400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768414" y="1305464"/>
            <a:ext cx="9028831" cy="5078083"/>
          </a:xfrm>
        </p:spPr>
        <p:txBody>
          <a:bodyPr/>
          <a:lstStyle/>
          <a:p>
            <a:r>
              <a:rPr lang="bg-BG" dirty="0" smtClean="0"/>
              <a:t>Старая  се да имам съвременен подход на комуникация.</a:t>
            </a:r>
          </a:p>
          <a:p>
            <a:r>
              <a:rPr lang="bg-BG" dirty="0" smtClean="0"/>
              <a:t>В центъра на УВП поставям ученика с неговата познавателна</a:t>
            </a:r>
            <a:r>
              <a:rPr lang="en-GB" dirty="0" smtClean="0"/>
              <a:t>,</a:t>
            </a:r>
            <a:r>
              <a:rPr lang="bg-BG" dirty="0" smtClean="0"/>
              <a:t> емоционална и творческа дейност</a:t>
            </a:r>
            <a:r>
              <a:rPr lang="en-GB" dirty="0" smtClean="0"/>
              <a:t>:</a:t>
            </a:r>
            <a:r>
              <a:rPr lang="bg-BG" dirty="0" smtClean="0"/>
              <a:t> да решава проблеми</a:t>
            </a:r>
            <a:r>
              <a:rPr lang="en-GB" dirty="0" smtClean="0"/>
              <a:t>,</a:t>
            </a:r>
            <a:r>
              <a:rPr lang="bg-BG" dirty="0" smtClean="0"/>
              <a:t> да твори</a:t>
            </a:r>
            <a:r>
              <a:rPr lang="en-GB" dirty="0" smtClean="0"/>
              <a:t>,</a:t>
            </a:r>
            <a:r>
              <a:rPr lang="bg-BG" dirty="0" smtClean="0"/>
              <a:t> да бъде самоуверен и да се учи от грешките си.</a:t>
            </a:r>
          </a:p>
          <a:p>
            <a:r>
              <a:rPr lang="bg-BG" dirty="0" smtClean="0"/>
              <a:t>Използвам разнообразни методи на преподаване в зависимост от методичната единица и учебните програми.</a:t>
            </a:r>
          </a:p>
          <a:p>
            <a:r>
              <a:rPr lang="bg-BG" dirty="0" smtClean="0"/>
              <a:t>Обогатявам учебния процес с интересни факти и занимателни елементи.</a:t>
            </a:r>
          </a:p>
          <a:p>
            <a:r>
              <a:rPr lang="bg-BG" dirty="0" smtClean="0"/>
              <a:t>Формирам у учениците разбирането за ученето</a:t>
            </a:r>
            <a:r>
              <a:rPr lang="en-GB" dirty="0" smtClean="0"/>
              <a:t>,</a:t>
            </a:r>
            <a:r>
              <a:rPr lang="bg-BG" dirty="0" smtClean="0"/>
              <a:t> като съзнателно усилие</a:t>
            </a:r>
            <a:r>
              <a:rPr lang="en-GB" dirty="0" smtClean="0"/>
              <a:t>,</a:t>
            </a:r>
            <a:r>
              <a:rPr lang="bg-BG" dirty="0" smtClean="0"/>
              <a:t> изискващо организираност</a:t>
            </a:r>
            <a:r>
              <a:rPr lang="en-GB" dirty="0" smtClean="0"/>
              <a:t>,</a:t>
            </a:r>
            <a:r>
              <a:rPr lang="bg-BG" dirty="0" smtClean="0"/>
              <a:t> самодисциплина и самостоятелност.</a:t>
            </a:r>
          </a:p>
          <a:p>
            <a:r>
              <a:rPr lang="bg-BG" dirty="0" smtClean="0"/>
              <a:t>Поощрявам и учениците</a:t>
            </a:r>
            <a:r>
              <a:rPr lang="en-GB" dirty="0" smtClean="0"/>
              <a:t>,</a:t>
            </a:r>
            <a:r>
              <a:rPr lang="bg-BG" dirty="0" smtClean="0"/>
              <a:t> които работят бавно и несигурно.</a:t>
            </a:r>
          </a:p>
          <a:p>
            <a:r>
              <a:rPr lang="bg-BG" dirty="0" smtClean="0"/>
              <a:t>Ценя свободата на мислене и идеите на учениците.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772863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484408" y="451581"/>
            <a:ext cx="8442234" cy="1006283"/>
          </a:xfrm>
        </p:spPr>
        <p:txBody>
          <a:bodyPr>
            <a:normAutofit/>
          </a:bodyPr>
          <a:lstStyle/>
          <a:p>
            <a:pPr algn="ctr"/>
            <a:r>
              <a:rPr lang="bg-BG" sz="2400" b="1" dirty="0" smtClean="0"/>
              <a:t>Мерки за повишаване качеството на</a:t>
            </a:r>
            <a:br>
              <a:rPr lang="bg-BG" sz="2400" b="1" dirty="0" smtClean="0"/>
            </a:br>
            <a:r>
              <a:rPr lang="bg-BG" sz="2400" b="1" dirty="0" smtClean="0"/>
              <a:t>образователно-възпитателния процес</a:t>
            </a:r>
            <a:endParaRPr lang="bg-BG" sz="2400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500996" y="1590135"/>
            <a:ext cx="9425646" cy="4422475"/>
          </a:xfrm>
        </p:spPr>
        <p:txBody>
          <a:bodyPr/>
          <a:lstStyle/>
          <a:p>
            <a:r>
              <a:rPr lang="bg-BG" dirty="0" smtClean="0"/>
              <a:t>Използване на индивидуален  подход  при работата с учениците.</a:t>
            </a:r>
          </a:p>
          <a:p>
            <a:r>
              <a:rPr lang="bg-BG" dirty="0" smtClean="0"/>
              <a:t>Повишаване мотивацията за учене чрез използване на иновативни методи на обучение.</a:t>
            </a:r>
          </a:p>
          <a:p>
            <a:r>
              <a:rPr lang="bg-BG" dirty="0" smtClean="0"/>
              <a:t>Създаване стимулираща детското развитие предметно-пространствена интерактивна среда</a:t>
            </a:r>
            <a:r>
              <a:rPr lang="en-GB" dirty="0" smtClean="0"/>
              <a:t>,</a:t>
            </a:r>
            <a:r>
              <a:rPr lang="bg-BG" dirty="0" smtClean="0"/>
              <a:t> съответстваща на неговата индивидуалност и стил на учене.</a:t>
            </a:r>
          </a:p>
          <a:p>
            <a:r>
              <a:rPr lang="bg-BG" dirty="0" smtClean="0"/>
              <a:t>Създаване предпоставки за общуване между децата от различни социални</a:t>
            </a:r>
            <a:r>
              <a:rPr lang="en-GB" dirty="0" smtClean="0"/>
              <a:t>,</a:t>
            </a:r>
            <a:r>
              <a:rPr lang="bg-BG" dirty="0" smtClean="0"/>
              <a:t> етнически и културни общности.</a:t>
            </a:r>
          </a:p>
          <a:p>
            <a:r>
              <a:rPr lang="bg-BG" dirty="0" smtClean="0"/>
              <a:t>Уважение към индивидуалните различия на децата- стил на възприемане на учене</a:t>
            </a:r>
            <a:r>
              <a:rPr lang="en-GB" dirty="0" smtClean="0"/>
              <a:t>,</a:t>
            </a:r>
            <a:r>
              <a:rPr lang="bg-BG" dirty="0" smtClean="0"/>
              <a:t> теми на работа</a:t>
            </a:r>
            <a:r>
              <a:rPr lang="en-GB" dirty="0" smtClean="0"/>
              <a:t>,</a:t>
            </a:r>
            <a:r>
              <a:rPr lang="bg-BG" dirty="0" smtClean="0"/>
              <a:t> темперамент</a:t>
            </a:r>
            <a:r>
              <a:rPr lang="en-GB" dirty="0" smtClean="0"/>
              <a:t>,</a:t>
            </a:r>
            <a:r>
              <a:rPr lang="bg-BG" dirty="0" smtClean="0"/>
              <a:t> потребност и интереси.</a:t>
            </a:r>
          </a:p>
          <a:p>
            <a:r>
              <a:rPr lang="bg-BG" dirty="0" smtClean="0"/>
              <a:t>Изграждане на стратегии за активно и самостоятелно учене.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931174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онтейнер за съдържание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50411" y="1525999"/>
            <a:ext cx="6371661" cy="3584058"/>
          </a:xfrm>
        </p:spPr>
      </p:pic>
      <p:pic>
        <p:nvPicPr>
          <p:cNvPr id="6" name="Контейнер за съдържание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98780" y="1235901"/>
            <a:ext cx="4313238" cy="3556444"/>
          </a:xfrm>
        </p:spPr>
      </p:pic>
    </p:spTree>
    <p:extLst>
      <p:ext uri="{BB962C8B-B14F-4D97-AF65-F5344CB8AC3E}">
        <p14:creationId xmlns:p14="http://schemas.microsoft.com/office/powerpoint/2010/main" val="1930177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онтейнер за съдържание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58794" y="1987317"/>
            <a:ext cx="4313237" cy="2426195"/>
          </a:xfrm>
        </p:spPr>
      </p:pic>
      <p:pic>
        <p:nvPicPr>
          <p:cNvPr id="6" name="Контейнер за съдържание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46301" y="2447976"/>
            <a:ext cx="3954419" cy="2224360"/>
          </a:xfr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40754" y="1315542"/>
            <a:ext cx="4953479" cy="278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4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2602830" y="1552755"/>
            <a:ext cx="3483784" cy="3987920"/>
          </a:xfrm>
        </p:spPr>
        <p:txBody>
          <a:bodyPr>
            <a:normAutofit/>
          </a:bodyPr>
          <a:lstStyle/>
          <a:p>
            <a:pPr algn="ctr"/>
            <a:r>
              <a:rPr lang="bg-BG" sz="2400" dirty="0" smtClean="0"/>
              <a:t>НАЧАЛНО УЧИЛИЩЕ</a:t>
            </a:r>
          </a:p>
          <a:p>
            <a:pPr algn="ctr"/>
            <a:r>
              <a:rPr lang="bg-BG" sz="2400" dirty="0" smtClean="0"/>
              <a:t>“Св.Св.Кирил и Методий</a:t>
            </a:r>
            <a:r>
              <a:rPr lang="en-GB" sz="2400" dirty="0" smtClean="0"/>
              <a:t>’’</a:t>
            </a:r>
            <a:endParaRPr lang="bg-BG" sz="2400" dirty="0" smtClean="0"/>
          </a:p>
          <a:p>
            <a:pPr algn="ctr"/>
            <a:r>
              <a:rPr lang="bg-BG" sz="2400" dirty="0" smtClean="0"/>
              <a:t>гр.Тополовград</a:t>
            </a:r>
            <a:r>
              <a:rPr lang="en-GB" sz="2400" dirty="0" smtClean="0"/>
              <a:t>,</a:t>
            </a:r>
          </a:p>
          <a:p>
            <a:pPr algn="ctr"/>
            <a:r>
              <a:rPr lang="bg-BG" sz="2400" dirty="0"/>
              <a:t>о</a:t>
            </a:r>
            <a:r>
              <a:rPr lang="bg-BG" sz="2400" dirty="0" smtClean="0"/>
              <a:t>бщ. Тополовград</a:t>
            </a:r>
            <a:r>
              <a:rPr lang="en-GB" sz="2400" dirty="0" smtClean="0"/>
              <a:t>,</a:t>
            </a:r>
          </a:p>
          <a:p>
            <a:pPr algn="ctr"/>
            <a:r>
              <a:rPr lang="bg-BG" sz="2400" dirty="0"/>
              <a:t>о</a:t>
            </a:r>
            <a:r>
              <a:rPr lang="bg-BG" sz="2400" dirty="0" smtClean="0"/>
              <a:t>бл. Хасково</a:t>
            </a:r>
            <a:endParaRPr lang="bg-BG" sz="2400" dirty="0"/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632" y="623572"/>
            <a:ext cx="929183" cy="929183"/>
          </a:xfrm>
          <a:prstGeom prst="rect">
            <a:avLst/>
          </a:prstGeom>
        </p:spPr>
      </p:pic>
      <p:pic>
        <p:nvPicPr>
          <p:cNvPr id="3" name="Контейнер за съдържание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123" y="1949570"/>
            <a:ext cx="5754691" cy="2587924"/>
          </a:xfrm>
        </p:spPr>
      </p:pic>
    </p:spTree>
    <p:extLst>
      <p:ext uri="{BB962C8B-B14F-4D97-AF65-F5344CB8AC3E}">
        <p14:creationId xmlns:p14="http://schemas.microsoft.com/office/powerpoint/2010/main" val="3136471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070341" y="537846"/>
            <a:ext cx="8813170" cy="937271"/>
          </a:xfrm>
        </p:spPr>
        <p:txBody>
          <a:bodyPr>
            <a:normAutofit fontScale="90000"/>
          </a:bodyPr>
          <a:lstStyle/>
          <a:p>
            <a:r>
              <a:rPr lang="bg-BG" sz="2700" b="1" dirty="0" smtClean="0"/>
              <a:t>Учителското портфолио – знак  за  качество  на  </a:t>
            </a:r>
            <a:br>
              <a:rPr lang="bg-BG" sz="2700" b="1" dirty="0" smtClean="0"/>
            </a:br>
            <a:r>
              <a:rPr lang="bg-BG" sz="2700" b="1" dirty="0" smtClean="0"/>
              <a:t>педагогическата  дейност</a:t>
            </a:r>
            <a:br>
              <a:rPr lang="bg-BG" sz="2700" b="1" dirty="0" smtClean="0"/>
            </a:br>
            <a:r>
              <a:rPr lang="bg-BG" sz="2700" b="1" dirty="0"/>
              <a:t/>
            </a:r>
            <a:br>
              <a:rPr lang="bg-BG" sz="2700" b="1" dirty="0"/>
            </a:br>
            <a:r>
              <a:rPr lang="bg-BG" sz="2700" b="1" dirty="0" smtClean="0"/>
              <a:t>МОТИВИ  за  изготвяне</a:t>
            </a:r>
            <a:r>
              <a:rPr lang="en-GB" sz="2700" b="1" dirty="0" smtClean="0"/>
              <a:t>:</a:t>
            </a:r>
            <a:r>
              <a:rPr lang="bg-BG" sz="2400" dirty="0" smtClean="0"/>
              <a:t/>
            </a:r>
            <a:br>
              <a:rPr lang="bg-BG" sz="2400" dirty="0" smtClean="0"/>
            </a:br>
            <a:r>
              <a:rPr lang="bg-BG" sz="2700" dirty="0"/>
              <a:t>Учителското  портфолио  е  иновационен  инструмент  за  разпознаване и диференцирано оценяване на качеството на дейността на учителя</a:t>
            </a:r>
            <a:r>
              <a:rPr lang="bg-BG" sz="2700" dirty="0" smtClean="0"/>
              <a:t>.</a:t>
            </a:r>
            <a:r>
              <a:rPr lang="en-GB" sz="2700" dirty="0" smtClean="0"/>
              <a:t/>
            </a:r>
            <a:br>
              <a:rPr lang="en-GB" sz="2700" dirty="0" smtClean="0"/>
            </a:br>
            <a:r>
              <a:rPr lang="bg-BG" sz="2400" dirty="0" smtClean="0"/>
              <a:t>Персонализация на учителския ми труд.</a:t>
            </a:r>
            <a:br>
              <a:rPr lang="bg-BG" sz="2400" dirty="0" smtClean="0"/>
            </a:br>
            <a:r>
              <a:rPr lang="bg-BG" sz="2400" dirty="0" smtClean="0"/>
              <a:t>Място за наблюдение и обективна оценка.</a:t>
            </a:r>
            <a:br>
              <a:rPr lang="bg-BG" sz="2400" dirty="0" smtClean="0"/>
            </a:br>
            <a:r>
              <a:rPr lang="bg-BG" sz="2400" dirty="0" smtClean="0"/>
              <a:t>Доказателственост и прозрачност на педагогическата ми дейност.</a:t>
            </a:r>
            <a:br>
              <a:rPr lang="bg-BG" sz="2400" dirty="0" smtClean="0"/>
            </a:br>
            <a:r>
              <a:rPr lang="bg-BG" sz="2400" dirty="0" smtClean="0"/>
              <a:t>Електронното  ми  портфолио – възможност за професионален обмен в мрежата</a:t>
            </a:r>
            <a:r>
              <a:rPr lang="en-GB" sz="2400" dirty="0"/>
              <a:t> </a:t>
            </a:r>
            <a:r>
              <a:rPr lang="en-GB" sz="2400" dirty="0" smtClean="0"/>
              <a:t>/Internet/.</a:t>
            </a:r>
            <a:r>
              <a:rPr lang="bg-BG" sz="2400" dirty="0" smtClean="0"/>
              <a:t/>
            </a:r>
            <a:br>
              <a:rPr lang="bg-BG" sz="2400" dirty="0" smtClean="0"/>
            </a:br>
            <a:r>
              <a:rPr lang="bg-BG" sz="2400" i="1" dirty="0"/>
              <a:t/>
            </a:r>
            <a:br>
              <a:rPr lang="bg-BG" sz="2400" i="1" dirty="0"/>
            </a:br>
            <a:r>
              <a:rPr lang="bg-BG" sz="2000" i="1" dirty="0" smtClean="0"/>
              <a:t>Забележка</a:t>
            </a:r>
            <a:r>
              <a:rPr lang="en-GB" sz="2000" i="1" dirty="0" smtClean="0"/>
              <a:t>: </a:t>
            </a:r>
            <a:r>
              <a:rPr lang="bg-BG" sz="2000" i="1" dirty="0" smtClean="0"/>
              <a:t>Портфолиото е отворено и подлежи на изменение</a:t>
            </a:r>
            <a:r>
              <a:rPr lang="en-GB" sz="2000" i="1" dirty="0" smtClean="0"/>
              <a:t>,</a:t>
            </a:r>
            <a:r>
              <a:rPr lang="bg-BG" sz="2000" i="1" dirty="0" smtClean="0"/>
              <a:t> допълване и актуализиране във всеки един нов момент от дейността ми като учител.</a:t>
            </a:r>
            <a:r>
              <a:rPr lang="bg-BG" sz="2000" dirty="0"/>
              <a:t/>
            </a:r>
            <a:br>
              <a:rPr lang="bg-BG" sz="2000" dirty="0"/>
            </a:b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bg-BG" sz="2700" b="1" dirty="0" smtClean="0"/>
              <a:t/>
            </a:r>
            <a:br>
              <a:rPr lang="bg-BG" sz="2700" b="1" dirty="0" smtClean="0"/>
            </a:br>
            <a:r>
              <a:rPr lang="bg-BG" sz="2700" b="1" dirty="0"/>
              <a:t/>
            </a:r>
            <a:br>
              <a:rPr lang="bg-BG" sz="2700" b="1" dirty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/>
            </a:r>
            <a:br>
              <a:rPr lang="bg-BG" dirty="0" smtClean="0"/>
            </a:br>
            <a:endParaRPr lang="bg-BG" dirty="0"/>
          </a:p>
        </p:txBody>
      </p:sp>
      <p:sp>
        <p:nvSpPr>
          <p:cNvPr id="21" name="Блоксхема: съединение 20"/>
          <p:cNvSpPr/>
          <p:nvPr/>
        </p:nvSpPr>
        <p:spPr>
          <a:xfrm>
            <a:off x="1871932" y="2139351"/>
            <a:ext cx="198409" cy="17252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2" name="Блоксхема: съединение 21"/>
          <p:cNvSpPr/>
          <p:nvPr/>
        </p:nvSpPr>
        <p:spPr>
          <a:xfrm>
            <a:off x="1871932" y="3209027"/>
            <a:ext cx="198409" cy="18978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23" name="Картина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932" y="3546597"/>
            <a:ext cx="219475" cy="213378"/>
          </a:xfrm>
          <a:prstGeom prst="rect">
            <a:avLst/>
          </a:prstGeom>
        </p:spPr>
      </p:pic>
      <p:pic>
        <p:nvPicPr>
          <p:cNvPr id="24" name="Картина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932" y="3907764"/>
            <a:ext cx="219475" cy="213378"/>
          </a:xfrm>
          <a:prstGeom prst="rect">
            <a:avLst/>
          </a:prstGeom>
        </p:spPr>
      </p:pic>
      <p:pic>
        <p:nvPicPr>
          <p:cNvPr id="25" name="Картина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872" y="4595852"/>
            <a:ext cx="219475" cy="21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602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589212" y="580978"/>
            <a:ext cx="8911687" cy="1280890"/>
          </a:xfrm>
        </p:spPr>
        <p:txBody>
          <a:bodyPr>
            <a:normAutofit/>
          </a:bodyPr>
          <a:lstStyle/>
          <a:p>
            <a:r>
              <a:rPr lang="bg-BG" sz="2400" b="1" dirty="0"/>
              <a:t>Автобиография /</a:t>
            </a:r>
            <a:r>
              <a:rPr lang="en-US" sz="2400" b="1" dirty="0"/>
              <a:t>CV/</a:t>
            </a:r>
            <a:endParaRPr lang="bg-BG" sz="2400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959484" y="1477991"/>
            <a:ext cx="8915400" cy="4620883"/>
          </a:xfrm>
        </p:spPr>
        <p:txBody>
          <a:bodyPr/>
          <a:lstStyle/>
          <a:p>
            <a:r>
              <a:rPr lang="bg-BG" dirty="0" smtClean="0"/>
              <a:t>1. </a:t>
            </a:r>
            <a:r>
              <a:rPr lang="bg-BG" i="1" u="sng" dirty="0" smtClean="0"/>
              <a:t>Лична  информация</a:t>
            </a:r>
          </a:p>
          <a:p>
            <a:r>
              <a:rPr lang="bg-BG" i="1" dirty="0" smtClean="0"/>
              <a:t>Име</a:t>
            </a:r>
            <a:r>
              <a:rPr lang="en-GB" i="1" dirty="0" smtClean="0"/>
              <a:t>: </a:t>
            </a:r>
            <a:r>
              <a:rPr lang="bg-BG" i="1" dirty="0" smtClean="0"/>
              <a:t>Галина  Апостолова  Райчева</a:t>
            </a:r>
          </a:p>
          <a:p>
            <a:r>
              <a:rPr lang="bg-BG" i="1" dirty="0" smtClean="0"/>
              <a:t>Адрес</a:t>
            </a:r>
            <a:r>
              <a:rPr lang="en-GB" i="1" dirty="0" smtClean="0"/>
              <a:t>: </a:t>
            </a:r>
            <a:r>
              <a:rPr lang="bg-BG" i="1" dirty="0" smtClean="0"/>
              <a:t>гр.Тополовград</a:t>
            </a:r>
            <a:r>
              <a:rPr lang="en-GB" i="1" dirty="0" smtClean="0"/>
              <a:t>,</a:t>
            </a:r>
            <a:r>
              <a:rPr lang="bg-BG" i="1" dirty="0" smtClean="0"/>
              <a:t> обл.Хасково</a:t>
            </a:r>
          </a:p>
          <a:p>
            <a:r>
              <a:rPr lang="bg-BG" i="1" dirty="0" smtClean="0"/>
              <a:t>Телефон</a:t>
            </a:r>
            <a:r>
              <a:rPr lang="en-GB" i="1" dirty="0" smtClean="0"/>
              <a:t>: 0887531704</a:t>
            </a:r>
          </a:p>
          <a:p>
            <a:r>
              <a:rPr lang="bg-BG" i="1" dirty="0" smtClean="0"/>
              <a:t>Е-</a:t>
            </a:r>
            <a:r>
              <a:rPr lang="en-GB" i="1" dirty="0" smtClean="0"/>
              <a:t>mail : </a:t>
            </a:r>
            <a:r>
              <a:rPr lang="en-GB" i="1" dirty="0" smtClean="0">
                <a:hlinkClick r:id="rId2"/>
              </a:rPr>
              <a:t>galina</a:t>
            </a:r>
            <a:r>
              <a:rPr lang="bg-BG" i="1" dirty="0" smtClean="0">
                <a:hlinkClick r:id="rId2"/>
              </a:rPr>
              <a:t>_</a:t>
            </a:r>
            <a:r>
              <a:rPr lang="en-GB" i="1" dirty="0" smtClean="0">
                <a:hlinkClick r:id="rId2"/>
              </a:rPr>
              <a:t>raycheva76</a:t>
            </a:r>
            <a:r>
              <a:rPr lang="bg-BG" i="1" dirty="0" smtClean="0">
                <a:hlinkClick r:id="rId2"/>
              </a:rPr>
              <a:t>@</a:t>
            </a:r>
            <a:r>
              <a:rPr lang="en-GB" i="1" dirty="0" smtClean="0">
                <a:hlinkClick r:id="rId2"/>
              </a:rPr>
              <a:t>abv.bg</a:t>
            </a:r>
            <a:endParaRPr lang="en-GB" i="1" dirty="0" smtClean="0"/>
          </a:p>
          <a:p>
            <a:r>
              <a:rPr lang="bg-BG" i="1" dirty="0" smtClean="0"/>
              <a:t>Националност</a:t>
            </a:r>
            <a:r>
              <a:rPr lang="en-GB" i="1" dirty="0" smtClean="0"/>
              <a:t>: </a:t>
            </a:r>
            <a:r>
              <a:rPr lang="bg-BG" i="1" dirty="0" smtClean="0"/>
              <a:t>българка</a:t>
            </a:r>
          </a:p>
          <a:p>
            <a:r>
              <a:rPr lang="bg-BG" i="1" dirty="0" smtClean="0"/>
              <a:t>Дата на раждане</a:t>
            </a:r>
            <a:r>
              <a:rPr lang="en-GB" i="1" dirty="0" smtClean="0"/>
              <a:t>: </a:t>
            </a:r>
            <a:r>
              <a:rPr lang="bg-BG" i="1" dirty="0" smtClean="0"/>
              <a:t>03.10.1976г.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426333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2295914" y="632602"/>
            <a:ext cx="9177218" cy="5397262"/>
          </a:xfrm>
        </p:spPr>
        <p:txBody>
          <a:bodyPr/>
          <a:lstStyle/>
          <a:p>
            <a:r>
              <a:rPr lang="bg-BG" dirty="0" smtClean="0"/>
              <a:t>2. </a:t>
            </a:r>
            <a:r>
              <a:rPr lang="bg-BG" i="1" u="sng" dirty="0" smtClean="0"/>
              <a:t>Трудов  стаж </a:t>
            </a:r>
            <a:r>
              <a:rPr lang="bg-BG" dirty="0" smtClean="0"/>
              <a:t>-  21г.1м.28д.</a:t>
            </a:r>
          </a:p>
          <a:p>
            <a:r>
              <a:rPr lang="bg-BG" dirty="0" smtClean="0"/>
              <a:t>Дати</a:t>
            </a:r>
            <a:r>
              <a:rPr lang="en-GB" dirty="0" smtClean="0"/>
              <a:t>/</a:t>
            </a:r>
            <a:r>
              <a:rPr lang="bg-BG" dirty="0" smtClean="0"/>
              <a:t>от-до</a:t>
            </a:r>
            <a:r>
              <a:rPr lang="en-GB" dirty="0" smtClean="0"/>
              <a:t>/   </a:t>
            </a:r>
            <a:r>
              <a:rPr lang="bg-BG" dirty="0" smtClean="0"/>
              <a:t>от 2004 – до момента</a:t>
            </a:r>
            <a:r>
              <a:rPr lang="en-GB" dirty="0" smtClean="0"/>
              <a:t>                                 </a:t>
            </a:r>
          </a:p>
          <a:p>
            <a:r>
              <a:rPr lang="bg-BG" dirty="0" smtClean="0"/>
              <a:t>Име и адрес на работодателя – НУ</a:t>
            </a:r>
            <a:r>
              <a:rPr lang="en-GB" dirty="0" smtClean="0"/>
              <a:t>”</a:t>
            </a:r>
            <a:r>
              <a:rPr lang="bg-BG" dirty="0" smtClean="0"/>
              <a:t>Св.Св.Кирил и Методий</a:t>
            </a:r>
            <a:r>
              <a:rPr lang="en-GB" dirty="0" smtClean="0"/>
              <a:t>”-</a:t>
            </a:r>
            <a:r>
              <a:rPr lang="bg-BG" dirty="0" smtClean="0"/>
              <a:t>Тополовград</a:t>
            </a:r>
          </a:p>
          <a:p>
            <a:r>
              <a:rPr lang="bg-BG" dirty="0" smtClean="0"/>
              <a:t>Вид на дейността или сферата на работа- образование</a:t>
            </a:r>
          </a:p>
          <a:p>
            <a:r>
              <a:rPr lang="bg-BG" dirty="0" smtClean="0"/>
              <a:t>Заемана длъжност –старши учител в начален етап</a:t>
            </a:r>
            <a:r>
              <a:rPr lang="en-GB" dirty="0" smtClean="0"/>
              <a:t>;</a:t>
            </a:r>
            <a:endParaRPr lang="bg-BG" dirty="0" smtClean="0"/>
          </a:p>
          <a:p>
            <a:r>
              <a:rPr lang="bg-BG" dirty="0" smtClean="0"/>
              <a:t>Основни дейности и отговорности- Планиране</a:t>
            </a:r>
            <a:r>
              <a:rPr lang="en-GB" dirty="0" smtClean="0"/>
              <a:t>,</a:t>
            </a:r>
            <a:r>
              <a:rPr lang="bg-BG" dirty="0" smtClean="0"/>
              <a:t> организация и провеждане на образователно-възпитателен процес</a:t>
            </a:r>
            <a:endParaRPr lang="en-GB" dirty="0" smtClean="0"/>
          </a:p>
          <a:p>
            <a:endParaRPr lang="en-GB" dirty="0"/>
          </a:p>
          <a:p>
            <a:r>
              <a:rPr lang="ru-RU" dirty="0"/>
              <a:t>Дати/от-до/    - </a:t>
            </a:r>
            <a:r>
              <a:rPr lang="ru-RU" dirty="0" smtClean="0"/>
              <a:t>02.2002г. – 04.2002г.                                 </a:t>
            </a:r>
            <a:endParaRPr lang="ru-RU" dirty="0"/>
          </a:p>
          <a:p>
            <a:r>
              <a:rPr lang="ru-RU" dirty="0"/>
              <a:t>Име и адрес на работодателя – </a:t>
            </a:r>
            <a:r>
              <a:rPr lang="ru-RU" dirty="0" smtClean="0"/>
              <a:t>ОУ”Паисий Хилендарски</a:t>
            </a:r>
            <a:r>
              <a:rPr lang="en-GB" dirty="0" smtClean="0"/>
              <a:t>”,</a:t>
            </a:r>
            <a:r>
              <a:rPr lang="bg-BG" dirty="0"/>
              <a:t> </a:t>
            </a:r>
            <a:r>
              <a:rPr lang="bg-BG" dirty="0" smtClean="0"/>
              <a:t>с.Скалица</a:t>
            </a:r>
            <a:endParaRPr lang="ru-RU" dirty="0"/>
          </a:p>
          <a:p>
            <a:r>
              <a:rPr lang="ru-RU" dirty="0"/>
              <a:t>Вид на дейността или сферата на </a:t>
            </a:r>
            <a:r>
              <a:rPr lang="ru-RU" dirty="0" smtClean="0"/>
              <a:t>работа- образование</a:t>
            </a:r>
            <a:endParaRPr lang="ru-RU" dirty="0"/>
          </a:p>
          <a:p>
            <a:r>
              <a:rPr lang="ru-RU" dirty="0"/>
              <a:t>Заемана </a:t>
            </a:r>
            <a:r>
              <a:rPr lang="ru-RU" dirty="0" smtClean="0"/>
              <a:t>длъжност - възпитател</a:t>
            </a:r>
            <a:endParaRPr lang="ru-RU" dirty="0"/>
          </a:p>
          <a:p>
            <a:r>
              <a:rPr lang="ru-RU" dirty="0"/>
              <a:t>Основни дейности и </a:t>
            </a:r>
            <a:r>
              <a:rPr lang="ru-RU" dirty="0" smtClean="0"/>
              <a:t>отговорности- Планиране</a:t>
            </a:r>
            <a:r>
              <a:rPr lang="en-GB" dirty="0" smtClean="0"/>
              <a:t>,</a:t>
            </a:r>
            <a:r>
              <a:rPr lang="bg-BG" dirty="0" smtClean="0"/>
              <a:t> организация и провеждане на образователно- възпитателен процес.</a:t>
            </a:r>
            <a:endParaRPr lang="ru-RU" dirty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98689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2477068" y="770627"/>
            <a:ext cx="8915400" cy="5276490"/>
          </a:xfrm>
        </p:spPr>
        <p:txBody>
          <a:bodyPr/>
          <a:lstStyle/>
          <a:p>
            <a:r>
              <a:rPr lang="bg-BG" dirty="0" smtClean="0"/>
              <a:t>3.</a:t>
            </a:r>
            <a:r>
              <a:rPr lang="bg-BG" i="1" u="sng" dirty="0"/>
              <a:t> </a:t>
            </a:r>
            <a:r>
              <a:rPr lang="bg-BG" i="1" u="sng" dirty="0" smtClean="0"/>
              <a:t>Образование</a:t>
            </a:r>
          </a:p>
          <a:p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Висше  образование – </a:t>
            </a:r>
            <a:r>
              <a:rPr lang="bg-BG" dirty="0" smtClean="0"/>
              <a:t>ПУ</a:t>
            </a:r>
            <a:r>
              <a:rPr lang="en-GB" dirty="0" smtClean="0"/>
              <a:t>”</a:t>
            </a:r>
            <a:r>
              <a:rPr lang="bg-BG" dirty="0" smtClean="0"/>
              <a:t>Паисий Хилендарски</a:t>
            </a:r>
            <a:r>
              <a:rPr lang="en-GB" dirty="0" smtClean="0"/>
              <a:t>” </a:t>
            </a:r>
            <a:r>
              <a:rPr lang="bg-BG" dirty="0" smtClean="0"/>
              <a:t>Педагогически факултет</a:t>
            </a:r>
          </a:p>
          <a:p>
            <a:r>
              <a:rPr lang="bg-BG" dirty="0" smtClean="0"/>
              <a:t>Професионална степен – бакалавър</a:t>
            </a:r>
          </a:p>
          <a:p>
            <a:r>
              <a:rPr lang="bg-BG" dirty="0" smtClean="0"/>
              <a:t>Специалност – Начална училищна педагогика</a:t>
            </a:r>
          </a:p>
          <a:p>
            <a:r>
              <a:rPr lang="bg-BG" dirty="0" smtClean="0"/>
              <a:t>Професионална квалификация – начален учител</a:t>
            </a:r>
          </a:p>
          <a:p>
            <a:r>
              <a:rPr lang="bg-BG" dirty="0" smtClean="0"/>
              <a:t>Специализация – Труд и техника</a:t>
            </a:r>
          </a:p>
          <a:p>
            <a:r>
              <a:rPr lang="bg-BG" dirty="0" smtClean="0"/>
              <a:t>Дата на завършване -  11.2000г.</a:t>
            </a:r>
          </a:p>
          <a:p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Средно образование – </a:t>
            </a:r>
            <a:r>
              <a:rPr lang="bg-BG" dirty="0" smtClean="0"/>
              <a:t>Техникум по хранително –вкусова промишленост – гр.Ямбол </a:t>
            </a:r>
          </a:p>
          <a:p>
            <a:r>
              <a:rPr lang="bg-BG" dirty="0" smtClean="0"/>
              <a:t>Специалност – Оператор в производството на млечни продукти</a:t>
            </a:r>
          </a:p>
          <a:p>
            <a:r>
              <a:rPr lang="bg-BG" dirty="0" smtClean="0"/>
              <a:t>Дата на завършване – 1994г.</a:t>
            </a:r>
          </a:p>
          <a:p>
            <a:endParaRPr lang="bg-BG" dirty="0" smtClean="0"/>
          </a:p>
          <a:p>
            <a:endParaRPr lang="bg-BG" dirty="0" smtClean="0"/>
          </a:p>
          <a:p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9023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2537453" y="813759"/>
            <a:ext cx="8961558" cy="5440392"/>
          </a:xfrm>
        </p:spPr>
        <p:txBody>
          <a:bodyPr/>
          <a:lstStyle/>
          <a:p>
            <a:r>
              <a:rPr lang="bg-BG" dirty="0" smtClean="0"/>
              <a:t>4.</a:t>
            </a:r>
            <a:r>
              <a:rPr lang="bg-BG" i="1" u="sng" dirty="0" smtClean="0"/>
              <a:t> Информационна  карта  за  квалификации</a:t>
            </a:r>
            <a:endParaRPr lang="en-GB" i="1" u="sng" dirty="0" smtClean="0"/>
          </a:p>
          <a:p>
            <a:r>
              <a:rPr lang="bg-BG" dirty="0" smtClean="0"/>
              <a:t>Сертификат за преминало обучение по програмата </a:t>
            </a:r>
            <a:r>
              <a:rPr lang="en-GB" dirty="0" smtClean="0"/>
              <a:t>“</a:t>
            </a:r>
            <a:r>
              <a:rPr lang="bg-BG" dirty="0" smtClean="0"/>
              <a:t>Модел за интердисциплинарно проектно-ориентирано обучение в началното училище при интегриране на технологиите</a:t>
            </a:r>
            <a:r>
              <a:rPr lang="en-GB" dirty="0" smtClean="0"/>
              <a:t>”</a:t>
            </a:r>
            <a:endParaRPr lang="bg-BG" dirty="0" smtClean="0"/>
          </a:p>
          <a:p>
            <a:r>
              <a:rPr lang="bg-BG" dirty="0" smtClean="0"/>
              <a:t>Сертификат за участие в квалификационен курс на тема</a:t>
            </a:r>
            <a:r>
              <a:rPr lang="en-GB" dirty="0" smtClean="0"/>
              <a:t>: “</a:t>
            </a:r>
            <a:r>
              <a:rPr lang="bg-BG" dirty="0" smtClean="0"/>
              <a:t>Самооценяването като фактор за повишаване познавателната активност на учениците</a:t>
            </a:r>
            <a:r>
              <a:rPr lang="en-GB" dirty="0" smtClean="0"/>
              <a:t>”</a:t>
            </a:r>
          </a:p>
          <a:p>
            <a:r>
              <a:rPr lang="bg-BG" dirty="0" smtClean="0"/>
              <a:t>Сертификат за участие в квалификационен курс на тема</a:t>
            </a:r>
            <a:r>
              <a:rPr lang="en-GB" dirty="0" smtClean="0"/>
              <a:t>: “</a:t>
            </a:r>
            <a:r>
              <a:rPr lang="bg-BG" dirty="0" smtClean="0"/>
              <a:t>Модернизация на преподаването по БЕЛ и алтернативни методи за оценка на знанията в 1-4 клас</a:t>
            </a:r>
            <a:r>
              <a:rPr lang="en-GB" dirty="0" smtClean="0"/>
              <a:t>”</a:t>
            </a:r>
          </a:p>
          <a:p>
            <a:r>
              <a:rPr lang="bg-BG" dirty="0" smtClean="0"/>
              <a:t>Сертификат за участие в квалификационен курс на тема</a:t>
            </a:r>
            <a:r>
              <a:rPr lang="en-GB" dirty="0" smtClean="0"/>
              <a:t>: “</a:t>
            </a:r>
            <a:r>
              <a:rPr lang="bg-BG" dirty="0" smtClean="0"/>
              <a:t>Общуването като фактор за оптимизиране на педагогическото взаимодействие и повишаване на познавателната активност на учениците в процеса на обучение</a:t>
            </a:r>
            <a:r>
              <a:rPr lang="en-GB" dirty="0" smtClean="0"/>
              <a:t>”</a:t>
            </a:r>
            <a:endParaRPr lang="bg-BG" dirty="0" smtClean="0"/>
          </a:p>
          <a:p>
            <a:r>
              <a:rPr lang="bg-BG" dirty="0" smtClean="0"/>
              <a:t>Сертификат за участие в квалификационен курс на тема</a:t>
            </a:r>
            <a:r>
              <a:rPr lang="en-GB" dirty="0" smtClean="0"/>
              <a:t>: “</a:t>
            </a:r>
            <a:r>
              <a:rPr lang="bg-BG" dirty="0" smtClean="0"/>
              <a:t>Конфликти</a:t>
            </a:r>
            <a:r>
              <a:rPr lang="en-GB" dirty="0" smtClean="0"/>
              <a:t>,</a:t>
            </a:r>
            <a:r>
              <a:rPr lang="bg-BG" dirty="0" smtClean="0"/>
              <a:t> агресия и тормоз в училище</a:t>
            </a:r>
            <a:r>
              <a:rPr lang="en-GB" dirty="0" smtClean="0"/>
              <a:t>”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bg-BG" dirty="0" smtClean="0"/>
          </a:p>
          <a:p>
            <a:endParaRPr lang="bg-BG" dirty="0" smtClean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959704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2390804" y="736120"/>
            <a:ext cx="9039196" cy="5768197"/>
          </a:xfrm>
        </p:spPr>
        <p:txBody>
          <a:bodyPr>
            <a:normAutofit fontScale="25000" lnSpcReduction="20000"/>
          </a:bodyPr>
          <a:lstStyle/>
          <a:p>
            <a:r>
              <a:rPr lang="bg-BG" sz="4300" dirty="0" smtClean="0"/>
              <a:t>Сертификат за преминал квалификационен курс на тема</a:t>
            </a:r>
            <a:r>
              <a:rPr lang="en-GB" sz="4300" dirty="0" smtClean="0"/>
              <a:t>: “</a:t>
            </a:r>
            <a:r>
              <a:rPr lang="bg-BG" sz="4300" dirty="0" smtClean="0"/>
              <a:t>Обучение на педагогически специалисти за формиране на знания</a:t>
            </a:r>
            <a:r>
              <a:rPr lang="en-GB" sz="4300" dirty="0" smtClean="0"/>
              <a:t>,</a:t>
            </a:r>
            <a:r>
              <a:rPr lang="bg-BG" sz="4300" dirty="0" smtClean="0"/>
              <a:t> умения и компетентности за оценяването на учениците</a:t>
            </a:r>
          </a:p>
          <a:p>
            <a:r>
              <a:rPr lang="bg-BG" sz="4300" dirty="0" smtClean="0"/>
              <a:t>Сертификат за преминала вътрешноучилищна квалификация на тема</a:t>
            </a:r>
            <a:r>
              <a:rPr lang="en-GB" sz="4300" dirty="0" smtClean="0"/>
              <a:t>:”</a:t>
            </a:r>
            <a:r>
              <a:rPr lang="bg-BG" sz="4300" dirty="0" smtClean="0"/>
              <a:t>Овладяване на стреса в професионалната среда</a:t>
            </a:r>
            <a:r>
              <a:rPr lang="en-GB" sz="4300" dirty="0" smtClean="0"/>
              <a:t>”</a:t>
            </a:r>
          </a:p>
          <a:p>
            <a:r>
              <a:rPr lang="bg-BG" sz="4300" dirty="0" smtClean="0"/>
              <a:t>Сертификат за участие в квалификационен курс на тема</a:t>
            </a:r>
            <a:r>
              <a:rPr lang="en-GB" sz="4300" dirty="0" smtClean="0"/>
              <a:t>: “</a:t>
            </a:r>
            <a:r>
              <a:rPr lang="bg-BG" sz="4300" dirty="0" smtClean="0"/>
              <a:t>Управление на конфликти- модели и стратегии за разрешаването им</a:t>
            </a:r>
            <a:r>
              <a:rPr lang="en-GB" sz="4300" dirty="0" smtClean="0"/>
              <a:t>”</a:t>
            </a:r>
          </a:p>
          <a:p>
            <a:r>
              <a:rPr lang="bg-BG" sz="4300" dirty="0" smtClean="0"/>
              <a:t>Удостоверение за участие в семинарно обучение на тема</a:t>
            </a:r>
            <a:r>
              <a:rPr lang="en-GB" sz="4300" dirty="0" smtClean="0"/>
              <a:t>:”</a:t>
            </a:r>
            <a:r>
              <a:rPr lang="bg-BG" sz="4300" dirty="0" smtClean="0"/>
              <a:t>Създаване на учителско портфолио</a:t>
            </a:r>
            <a:r>
              <a:rPr lang="en-GB" sz="4300" dirty="0" smtClean="0"/>
              <a:t>”-</a:t>
            </a:r>
            <a:r>
              <a:rPr lang="bg-BG" sz="4300" dirty="0" smtClean="0"/>
              <a:t> 1</a:t>
            </a:r>
            <a:r>
              <a:rPr lang="en-GB" sz="4300" dirty="0" smtClean="0"/>
              <a:t>/</a:t>
            </a:r>
            <a:r>
              <a:rPr lang="bg-BG" sz="4300" dirty="0" smtClean="0"/>
              <a:t>един</a:t>
            </a:r>
            <a:r>
              <a:rPr lang="en-GB" sz="4300" dirty="0" smtClean="0"/>
              <a:t>/  </a:t>
            </a:r>
            <a:r>
              <a:rPr lang="bg-BG" sz="4300" dirty="0" smtClean="0"/>
              <a:t>квалификационен кредит</a:t>
            </a:r>
          </a:p>
          <a:p>
            <a:r>
              <a:rPr lang="bg-BG" sz="4300" dirty="0" smtClean="0"/>
              <a:t>Удостоверение  за  участие  в  присъствена  форма  на  обучение  за  повишаване  квалификацията  на  педагогическите  специалисти  на  тема</a:t>
            </a:r>
            <a:r>
              <a:rPr lang="en-GB" sz="4300" dirty="0" smtClean="0"/>
              <a:t>: ‘’</a:t>
            </a:r>
            <a:r>
              <a:rPr lang="bg-BG" sz="4300" dirty="0" smtClean="0"/>
              <a:t>Знания  и  умения  за  решаване  на  конфликти</a:t>
            </a:r>
            <a:r>
              <a:rPr lang="en-GB" sz="4300" dirty="0" smtClean="0"/>
              <a:t>’’- 1/</a:t>
            </a:r>
            <a:r>
              <a:rPr lang="bg-BG" sz="4300" dirty="0" smtClean="0"/>
              <a:t>един</a:t>
            </a:r>
            <a:r>
              <a:rPr lang="en-GB" sz="4300" dirty="0" smtClean="0"/>
              <a:t>/</a:t>
            </a:r>
            <a:r>
              <a:rPr lang="bg-BG" sz="4300" dirty="0" smtClean="0"/>
              <a:t>  квалификационен  кредит</a:t>
            </a:r>
          </a:p>
          <a:p>
            <a:r>
              <a:rPr lang="bg-BG" sz="4300" dirty="0" smtClean="0"/>
              <a:t>Удостоверение  за  участие  в  курс  на  тема</a:t>
            </a:r>
            <a:r>
              <a:rPr lang="en-GB" sz="4300" dirty="0" smtClean="0"/>
              <a:t>: ‘’</a:t>
            </a:r>
            <a:r>
              <a:rPr lang="bg-BG" sz="4300" dirty="0" smtClean="0"/>
              <a:t>Организация  на  образователния  процес</a:t>
            </a:r>
            <a:r>
              <a:rPr lang="en-GB" sz="4300" dirty="0" smtClean="0"/>
              <a:t>’’- 0,5 </a:t>
            </a:r>
            <a:r>
              <a:rPr lang="bg-BG" sz="4300" dirty="0" smtClean="0"/>
              <a:t>квалификационни  кредита</a:t>
            </a:r>
          </a:p>
          <a:p>
            <a:r>
              <a:rPr lang="bg-BG" sz="4300" dirty="0" smtClean="0"/>
              <a:t>Удостоверение  за  участие  в  курс  на  тема</a:t>
            </a:r>
            <a:r>
              <a:rPr lang="en-GB" sz="4300" dirty="0" smtClean="0"/>
              <a:t>: ‘’</a:t>
            </a:r>
            <a:r>
              <a:rPr lang="bg-BG" sz="4300" dirty="0" smtClean="0"/>
              <a:t>Наставничеството  в  образователната  среда</a:t>
            </a:r>
            <a:r>
              <a:rPr lang="en-GB" sz="4300" dirty="0" smtClean="0"/>
              <a:t>’’ -  0.5</a:t>
            </a:r>
            <a:r>
              <a:rPr lang="bg-BG" sz="4300" dirty="0" smtClean="0"/>
              <a:t>  квалификационни  кредита</a:t>
            </a:r>
          </a:p>
          <a:p>
            <a:r>
              <a:rPr lang="bg-BG" sz="4300" dirty="0" smtClean="0"/>
              <a:t>Свидетелство  за  придобита  ПЕТА  ПРОФИСИОНАЛНОКВАЛИФИКАЦИОННА  СТЕПЕН</a:t>
            </a:r>
          </a:p>
          <a:p>
            <a:r>
              <a:rPr lang="bg-BG" sz="4300" dirty="0" smtClean="0"/>
              <a:t>Удостоверение  за  участие  в  курс  на  тема</a:t>
            </a:r>
            <a:r>
              <a:rPr lang="en-GB" sz="4300" dirty="0" smtClean="0"/>
              <a:t>:  ‘’</a:t>
            </a:r>
            <a:r>
              <a:rPr lang="bg-BG" sz="4300" dirty="0" smtClean="0"/>
              <a:t>Наставничеството  в  образователната  среда</a:t>
            </a:r>
            <a:r>
              <a:rPr lang="en-GB" sz="4300" dirty="0" smtClean="0"/>
              <a:t>’’ – 1/</a:t>
            </a:r>
            <a:r>
              <a:rPr lang="bg-BG" sz="4300" dirty="0" smtClean="0"/>
              <a:t>един</a:t>
            </a:r>
            <a:r>
              <a:rPr lang="en-GB" sz="4300" dirty="0" smtClean="0"/>
              <a:t>/</a:t>
            </a:r>
            <a:r>
              <a:rPr lang="bg-BG" sz="4300" dirty="0" smtClean="0"/>
              <a:t>  квалификационен  кредит</a:t>
            </a:r>
          </a:p>
          <a:p>
            <a:r>
              <a:rPr lang="bg-BG" sz="4300" dirty="0" smtClean="0"/>
              <a:t>Удостоверение  за  участие  в  обучение  на  тема</a:t>
            </a:r>
            <a:r>
              <a:rPr lang="en-GB" sz="4300" dirty="0" smtClean="0"/>
              <a:t>:  ‘’</a:t>
            </a:r>
            <a:r>
              <a:rPr lang="bg-BG" sz="4300" dirty="0" smtClean="0"/>
              <a:t>Безопасност  на  движението  по  пътищата. Методика  на  обучението</a:t>
            </a:r>
            <a:r>
              <a:rPr lang="en-GB" sz="4300" dirty="0" smtClean="0"/>
              <a:t>’’ -  </a:t>
            </a:r>
            <a:r>
              <a:rPr lang="bg-BG" sz="4300" dirty="0" smtClean="0"/>
              <a:t>2</a:t>
            </a:r>
            <a:r>
              <a:rPr lang="en-GB" sz="4300" dirty="0" smtClean="0"/>
              <a:t>/</a:t>
            </a:r>
            <a:r>
              <a:rPr lang="bg-BG" sz="4300" dirty="0" smtClean="0"/>
              <a:t> два</a:t>
            </a:r>
            <a:r>
              <a:rPr lang="en-GB" sz="4300" dirty="0" smtClean="0"/>
              <a:t>/</a:t>
            </a:r>
            <a:r>
              <a:rPr lang="bg-BG" sz="4300" dirty="0" smtClean="0"/>
              <a:t>  квалификационни  кредита</a:t>
            </a:r>
          </a:p>
          <a:p>
            <a:r>
              <a:rPr lang="bg-BG" sz="4300" dirty="0" smtClean="0"/>
              <a:t>Удостоверение  за  участие  в  присъствена  форма  на  обучение  за  повишаване  квалификацията  на  педагогическите  специалисти  на  тема</a:t>
            </a:r>
            <a:r>
              <a:rPr lang="en-GB" sz="4300" dirty="0" smtClean="0"/>
              <a:t>: ‘’</a:t>
            </a:r>
            <a:r>
              <a:rPr lang="bg-BG" sz="4300" dirty="0" smtClean="0"/>
              <a:t>Работа  с  трудни  родители</a:t>
            </a:r>
            <a:r>
              <a:rPr lang="en-GB" sz="4300" dirty="0" smtClean="0"/>
              <a:t>’’ -  1/</a:t>
            </a:r>
            <a:r>
              <a:rPr lang="bg-BG" sz="4300" dirty="0" smtClean="0"/>
              <a:t>един</a:t>
            </a:r>
            <a:r>
              <a:rPr lang="en-GB" sz="4300" dirty="0" smtClean="0"/>
              <a:t>/</a:t>
            </a:r>
            <a:r>
              <a:rPr lang="bg-BG" sz="4300" dirty="0" smtClean="0"/>
              <a:t>  квалификационен  кредит</a:t>
            </a:r>
          </a:p>
          <a:p>
            <a:r>
              <a:rPr lang="bg-BG" sz="4300" dirty="0" smtClean="0"/>
              <a:t>Свидетелство  за  придобита  ЧЕТВЪРТА  ПРОФЕСИОНАЛНОКВАЛИФИКАЦИОННА  СТЕПЕН</a:t>
            </a:r>
          </a:p>
          <a:p>
            <a:r>
              <a:rPr lang="bg-BG" sz="4300" dirty="0" smtClean="0"/>
              <a:t>Удостоверение  за участие  в  присъствена  форма  на  обучение  за  повишаване  квалификацията  на  педагогическите  специалисти  на  тема</a:t>
            </a:r>
            <a:r>
              <a:rPr lang="en-GB" sz="4300" dirty="0" smtClean="0"/>
              <a:t>:  ‘’ </a:t>
            </a:r>
            <a:r>
              <a:rPr lang="bg-BG" sz="4300" dirty="0" smtClean="0"/>
              <a:t>Персонализирано  обучение</a:t>
            </a:r>
            <a:r>
              <a:rPr lang="en-GB" sz="4300" dirty="0" smtClean="0"/>
              <a:t>,</a:t>
            </a:r>
            <a:r>
              <a:rPr lang="bg-BG" sz="4300" dirty="0" smtClean="0"/>
              <a:t>  или  как  да  развием  и  прилагаме  ученико-  центриран  подход  в  преподаването</a:t>
            </a:r>
            <a:r>
              <a:rPr lang="en-GB" sz="4300" dirty="0" smtClean="0"/>
              <a:t>’’ -  1/</a:t>
            </a:r>
            <a:r>
              <a:rPr lang="bg-BG" sz="4300" dirty="0" smtClean="0"/>
              <a:t> един</a:t>
            </a:r>
            <a:r>
              <a:rPr lang="en-GB" sz="4300" dirty="0" smtClean="0"/>
              <a:t>/</a:t>
            </a:r>
            <a:r>
              <a:rPr lang="bg-BG" sz="4300" dirty="0" smtClean="0"/>
              <a:t>  квалификационен  кредит</a:t>
            </a:r>
          </a:p>
          <a:p>
            <a:endParaRPr lang="bg-BG" sz="4300" dirty="0"/>
          </a:p>
          <a:p>
            <a:endParaRPr lang="bg-BG" sz="4300" dirty="0" smtClean="0"/>
          </a:p>
          <a:p>
            <a:endParaRPr lang="bg-BG" sz="4300" dirty="0"/>
          </a:p>
          <a:p>
            <a:endParaRPr lang="bg-BG" sz="4300" dirty="0" smtClean="0"/>
          </a:p>
          <a:p>
            <a:endParaRPr lang="bg-BG" sz="4300" dirty="0"/>
          </a:p>
          <a:p>
            <a:endParaRPr lang="bg-BG" sz="4300" dirty="0" smtClean="0"/>
          </a:p>
          <a:p>
            <a:endParaRPr lang="bg-BG" sz="4300" dirty="0"/>
          </a:p>
          <a:p>
            <a:endParaRPr lang="bg-BG" sz="4300" dirty="0" smtClean="0"/>
          </a:p>
          <a:p>
            <a:endParaRPr lang="bg-BG" sz="4300" dirty="0"/>
          </a:p>
          <a:p>
            <a:endParaRPr lang="bg-BG" sz="4300" dirty="0" smtClean="0"/>
          </a:p>
          <a:p>
            <a:endParaRPr lang="bg-BG" sz="4300" dirty="0"/>
          </a:p>
          <a:p>
            <a:endParaRPr lang="bg-BG" sz="4300" dirty="0" smtClean="0"/>
          </a:p>
          <a:p>
            <a:endParaRPr lang="bg-BG" sz="4300" dirty="0"/>
          </a:p>
          <a:p>
            <a:endParaRPr lang="bg-BG" sz="4300" dirty="0" smtClean="0"/>
          </a:p>
          <a:p>
            <a:endParaRPr lang="bg-BG" sz="4300" dirty="0"/>
          </a:p>
          <a:p>
            <a:endParaRPr lang="bg-BG" sz="4300" dirty="0" smtClean="0"/>
          </a:p>
          <a:p>
            <a:endParaRPr lang="bg-BG" dirty="0" smtClean="0"/>
          </a:p>
          <a:p>
            <a:endParaRPr lang="bg-BG" dirty="0" smtClean="0"/>
          </a:p>
          <a:p>
            <a:endParaRPr lang="bg-BG" dirty="0"/>
          </a:p>
          <a:p>
            <a:endParaRPr lang="bg-BG" dirty="0" smtClean="0"/>
          </a:p>
          <a:p>
            <a:endParaRPr lang="bg-BG" dirty="0" smtClean="0"/>
          </a:p>
          <a:p>
            <a:endParaRPr lang="bg-BG" dirty="0"/>
          </a:p>
          <a:p>
            <a:endParaRPr lang="bg-BG" dirty="0" smtClean="0"/>
          </a:p>
          <a:p>
            <a:endParaRPr lang="bg-BG" dirty="0"/>
          </a:p>
          <a:p>
            <a:endParaRPr lang="bg-BG" dirty="0" smtClean="0"/>
          </a:p>
          <a:p>
            <a:r>
              <a:rPr lang="en-GB" dirty="0" smtClean="0"/>
              <a:t>    </a:t>
            </a:r>
            <a:endParaRPr lang="bg-BG" dirty="0" smtClean="0"/>
          </a:p>
          <a:p>
            <a:endParaRPr lang="bg-BG" dirty="0"/>
          </a:p>
          <a:p>
            <a:endParaRPr lang="bg-BG" dirty="0" smtClean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016885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2589212" y="485955"/>
            <a:ext cx="8915400" cy="5854460"/>
          </a:xfrm>
        </p:spPr>
        <p:txBody>
          <a:bodyPr>
            <a:normAutofit/>
          </a:bodyPr>
          <a:lstStyle/>
          <a:p>
            <a:r>
              <a:rPr lang="bg-BG" sz="1400" dirty="0" smtClean="0"/>
              <a:t>Удостоверение за участие в квалификационен курс на тема</a:t>
            </a:r>
            <a:r>
              <a:rPr lang="en-GB" sz="1400" dirty="0" smtClean="0"/>
              <a:t>: ‘’</a:t>
            </a:r>
            <a:r>
              <a:rPr lang="bg-BG" sz="1400" dirty="0" smtClean="0"/>
              <a:t>Мотивацията в учебния процес – техники и приложение. Бърнаут.</a:t>
            </a:r>
            <a:r>
              <a:rPr lang="en-GB" sz="1400" dirty="0" smtClean="0"/>
              <a:t>’’- </a:t>
            </a:r>
            <a:r>
              <a:rPr lang="bg-BG" sz="1400" dirty="0" smtClean="0"/>
              <a:t>3 квалификационни кредита</a:t>
            </a:r>
            <a:r>
              <a:rPr lang="en-GB" sz="1400" dirty="0" smtClean="0"/>
              <a:t> </a:t>
            </a:r>
          </a:p>
          <a:p>
            <a:r>
              <a:rPr lang="bg-BG" sz="1400" dirty="0" smtClean="0"/>
              <a:t>Удостоверение за участие в обучение по Проект </a:t>
            </a:r>
            <a:r>
              <a:rPr lang="en-GB" sz="1400" dirty="0" smtClean="0"/>
              <a:t>‘’</a:t>
            </a:r>
            <a:r>
              <a:rPr lang="bg-BG" sz="1400" dirty="0" smtClean="0"/>
              <a:t>Подкрепа за успех</a:t>
            </a:r>
            <a:r>
              <a:rPr lang="en-GB" sz="1400" dirty="0" smtClean="0"/>
              <a:t>’’ </a:t>
            </a:r>
            <a:r>
              <a:rPr lang="bg-BG" sz="1400" dirty="0" smtClean="0"/>
              <a:t>на тема </a:t>
            </a:r>
            <a:r>
              <a:rPr lang="en-GB" sz="1400" dirty="0" smtClean="0"/>
              <a:t>:’’</a:t>
            </a:r>
            <a:r>
              <a:rPr lang="bg-BG" sz="1400" dirty="0" smtClean="0"/>
              <a:t>Прилагане на инструментариума за ранно идентифициране на ученици в риск от преждевременно напускане на образователната система и за диференциран подход при определяне на потребностите им от предоставяне на индивидуална подкрепа</a:t>
            </a:r>
            <a:r>
              <a:rPr lang="en-GB" sz="1400" dirty="0" smtClean="0"/>
              <a:t>’’ – 1 </a:t>
            </a:r>
            <a:r>
              <a:rPr lang="bg-BG" sz="1400" dirty="0" smtClean="0"/>
              <a:t>квалификационен кредит</a:t>
            </a:r>
          </a:p>
          <a:p>
            <a:r>
              <a:rPr lang="bg-BG" sz="1400" dirty="0"/>
              <a:t> </a:t>
            </a:r>
            <a:r>
              <a:rPr lang="bg-BG" sz="1400" dirty="0" smtClean="0"/>
              <a:t> </a:t>
            </a:r>
            <a:r>
              <a:rPr lang="bg-BG" sz="1400" dirty="0"/>
              <a:t>Удостоверение  за  участие  в  присъствена  форма  на  обучение  за  повишаване  квалификацията  на  педагогическите  специалисти  на  </a:t>
            </a:r>
            <a:r>
              <a:rPr lang="bg-BG" sz="1400" dirty="0" smtClean="0"/>
              <a:t>тема</a:t>
            </a:r>
            <a:r>
              <a:rPr lang="en-GB" sz="1400" dirty="0" smtClean="0"/>
              <a:t>: ‘’</a:t>
            </a:r>
            <a:r>
              <a:rPr lang="bg-BG" sz="1400" dirty="0" smtClean="0"/>
              <a:t>Инструментариум  на съвременния учител</a:t>
            </a:r>
            <a:r>
              <a:rPr lang="en-GB" sz="1400" dirty="0" smtClean="0"/>
              <a:t>’’ – </a:t>
            </a:r>
            <a:r>
              <a:rPr lang="bg-BG" sz="1400" dirty="0" smtClean="0"/>
              <a:t>1квалификационен  кредит</a:t>
            </a:r>
          </a:p>
          <a:p>
            <a:r>
              <a:rPr lang="bg-BG" sz="1400" dirty="0"/>
              <a:t> </a:t>
            </a:r>
            <a:r>
              <a:rPr lang="bg-BG" sz="1400" dirty="0" smtClean="0"/>
              <a:t>Удостоверение за участие в обучение на тема</a:t>
            </a:r>
            <a:r>
              <a:rPr lang="en-GB" sz="1400" dirty="0" smtClean="0"/>
              <a:t>:’’</a:t>
            </a:r>
            <a:r>
              <a:rPr lang="bg-BG" sz="1400" dirty="0" smtClean="0"/>
              <a:t>Въвеждане на иновации в учебния процес</a:t>
            </a:r>
            <a:r>
              <a:rPr lang="en-GB" sz="1400" dirty="0" smtClean="0"/>
              <a:t>,  </a:t>
            </a:r>
            <a:r>
              <a:rPr lang="bg-BG" sz="1400" dirty="0" smtClean="0"/>
              <a:t>чрез  използване на платформи за електронни образователни услуги и съдържание</a:t>
            </a:r>
            <a:r>
              <a:rPr lang="en-GB" sz="1400" dirty="0" smtClean="0"/>
              <a:t>’’ – </a:t>
            </a:r>
            <a:r>
              <a:rPr lang="bg-BG" sz="1400" dirty="0" smtClean="0"/>
              <a:t>2 квалификационни кредита</a:t>
            </a:r>
          </a:p>
          <a:p>
            <a:r>
              <a:rPr lang="bg-BG" sz="1400" dirty="0"/>
              <a:t> </a:t>
            </a:r>
            <a:r>
              <a:rPr lang="bg-BG" sz="1400" dirty="0" smtClean="0"/>
              <a:t>Удостоверение за участие в квалификационен курс на тема</a:t>
            </a:r>
            <a:r>
              <a:rPr lang="en-GB" sz="1400" dirty="0" smtClean="0"/>
              <a:t>: ‘’</a:t>
            </a:r>
            <a:r>
              <a:rPr lang="bg-BG" sz="1400" dirty="0" smtClean="0"/>
              <a:t>Основи на проектно- базираното обучение в облака със средствата на ИКТ</a:t>
            </a:r>
            <a:r>
              <a:rPr lang="en-GB" sz="1400" dirty="0" smtClean="0"/>
              <a:t>’’</a:t>
            </a:r>
            <a:r>
              <a:rPr lang="bg-BG" sz="1400" dirty="0" smtClean="0"/>
              <a:t>- 1 квалификационен кредит</a:t>
            </a:r>
          </a:p>
          <a:p>
            <a:r>
              <a:rPr lang="bg-BG" sz="1400" dirty="0"/>
              <a:t> </a:t>
            </a:r>
            <a:r>
              <a:rPr lang="bg-BG" sz="1400" dirty="0" smtClean="0"/>
              <a:t>Удостоверение за участие в обучителен курс на тема</a:t>
            </a:r>
            <a:r>
              <a:rPr lang="en-GB" sz="1400" dirty="0" smtClean="0"/>
              <a:t>:’’</a:t>
            </a:r>
            <a:r>
              <a:rPr lang="bg-BG" sz="1400" dirty="0" smtClean="0"/>
              <a:t>Формиране на ключови умения за работа в екип</a:t>
            </a:r>
            <a:r>
              <a:rPr lang="en-GB" sz="1400" dirty="0" smtClean="0"/>
              <a:t>’’ </a:t>
            </a:r>
            <a:r>
              <a:rPr lang="bg-BG" sz="1400" dirty="0" smtClean="0"/>
              <a:t>– 1 квалификационен кредит</a:t>
            </a:r>
            <a:endParaRPr lang="bg-BG" sz="1400" dirty="0"/>
          </a:p>
        </p:txBody>
      </p:sp>
    </p:spTree>
    <p:extLst>
      <p:ext uri="{BB962C8B-B14F-4D97-AF65-F5344CB8AC3E}">
        <p14:creationId xmlns:p14="http://schemas.microsoft.com/office/powerpoint/2010/main" val="236367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Загатване">
  <a:themeElements>
    <a:clrScheme name="Загатване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Загатване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Загатване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34945</TotalTime>
  <Words>1361</Words>
  <Application>Microsoft Office PowerPoint</Application>
  <PresentationFormat>Широк екран</PresentationFormat>
  <Paragraphs>138</Paragraphs>
  <Slides>17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17</vt:i4>
      </vt:variant>
    </vt:vector>
  </HeadingPairs>
  <TitlesOfParts>
    <vt:vector size="21" baseType="lpstr">
      <vt:lpstr>Arial</vt:lpstr>
      <vt:lpstr>Century Gothic</vt:lpstr>
      <vt:lpstr>Wingdings 3</vt:lpstr>
      <vt:lpstr>Загатване</vt:lpstr>
      <vt:lpstr>Презентация на PowerPoint</vt:lpstr>
      <vt:lpstr>Презентация на PowerPoint</vt:lpstr>
      <vt:lpstr>Учителското портфолио – знак  за  качество  на   педагогическата  дейност  МОТИВИ  за  изготвяне: Учителското  портфолио  е  иновационен  инструмент  за  разпознаване и диференцирано оценяване на качеството на дейността на учителя. Персонализация на учителския ми труд. Място за наблюдение и обективна оценка. Доказателственост и прозрачност на педагогическата ми дейност. Електронното  ми  портфолио – възможност за професионален обмен в мрежата /Internet/.  Забележка: Портфолиото е отворено и подлежи на изменение, допълване и актуализиране във всеки един нов момент от дейността ми като учител.            </vt:lpstr>
      <vt:lpstr>Автобиография /CV/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Училището трябва да се превърне в място,където:  </vt:lpstr>
      <vt:lpstr>Методи на преподаване</vt:lpstr>
      <vt:lpstr>Мерки за повишаване качеството на образователно-възпитателния процес</vt:lpstr>
      <vt:lpstr>Презентация на PowerPoint</vt:lpstr>
      <vt:lpstr>Презентация на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УЧИТЕЛСКО  ПОРТФОЛИО  НА  ГАЛИНА  АПОСТОЛОВА  РАЙЧЕВА</dc:title>
  <dc:creator>Asus</dc:creator>
  <cp:lastModifiedBy>Стоян Райчев</cp:lastModifiedBy>
  <cp:revision>54</cp:revision>
  <dcterms:created xsi:type="dcterms:W3CDTF">2018-02-17T19:28:04Z</dcterms:created>
  <dcterms:modified xsi:type="dcterms:W3CDTF">2025-02-09T13:27:36Z</dcterms:modified>
</cp:coreProperties>
</file>