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9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42EA-2348-486A-AEE2-EB944235534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6C33-C83E-4857-951A-9849DEDB2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19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42EA-2348-486A-AEE2-EB944235534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6C33-C83E-4857-951A-9849DEDB2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414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42EA-2348-486A-AEE2-EB944235534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6C33-C83E-4857-951A-9849DEDB2BC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6022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42EA-2348-486A-AEE2-EB944235534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6C33-C83E-4857-951A-9849DEDB2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83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42EA-2348-486A-AEE2-EB944235534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6C33-C83E-4857-951A-9849DEDB2BC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3290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42EA-2348-486A-AEE2-EB944235534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6C33-C83E-4857-951A-9849DEDB2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543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42EA-2348-486A-AEE2-EB944235534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6C33-C83E-4857-951A-9849DEDB2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73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42EA-2348-486A-AEE2-EB944235534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6C33-C83E-4857-951A-9849DEDB2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90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5E042EA-2348-486A-AEE2-EB944235534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1C16C33-C83E-4857-951A-9849DEDB2BC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8792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42EA-2348-486A-AEE2-EB944235534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6C33-C83E-4857-951A-9849DEDB2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1493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42EA-2348-486A-AEE2-EB944235534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6C33-C83E-4857-951A-9849DEDB2BC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236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42EA-2348-486A-AEE2-EB944235534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6C33-C83E-4857-951A-9849DEDB2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149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42EA-2348-486A-AEE2-EB944235534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6C33-C83E-4857-951A-9849DEDB2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5993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42EA-2348-486A-AEE2-EB944235534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6C33-C83E-4857-951A-9849DEDB2BC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0632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42EA-2348-486A-AEE2-EB944235534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6C33-C83E-4857-951A-9849DEDB2BC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4978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42EA-2348-486A-AEE2-EB944235534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6C33-C83E-4857-951A-9849DEDB2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030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42EA-2348-486A-AEE2-EB944235534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6C33-C83E-4857-951A-9849DEDB2BC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760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42EA-2348-486A-AEE2-EB944235534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6C33-C83E-4857-951A-9849DEDB2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4549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42EA-2348-486A-AEE2-EB944235534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6C33-C83E-4857-951A-9849DEDB2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3981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42EA-2348-486A-AEE2-EB944235534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6C33-C83E-4857-951A-9849DEDB2BC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6353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42EA-2348-486A-AEE2-EB944235534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6C33-C83E-4857-951A-9849DEDB2BC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3027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42EA-2348-486A-AEE2-EB944235534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6C33-C83E-4857-951A-9849DEDB2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04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42EA-2348-486A-AEE2-EB944235534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6C33-C83E-4857-951A-9849DEDB2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930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42EA-2348-486A-AEE2-EB944235534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6C33-C83E-4857-951A-9849DEDB2BC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1329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42EA-2348-486A-AEE2-EB944235534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6C33-C83E-4857-951A-9849DEDB2BC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5988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42EA-2348-486A-AEE2-EB944235534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6C33-C83E-4857-951A-9849DEDB2BC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5526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42EA-2348-486A-AEE2-EB944235534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6C33-C83E-4857-951A-9849DEDB2BC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391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42EA-2348-486A-AEE2-EB944235534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6C33-C83E-4857-951A-9849DEDB2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39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42EA-2348-486A-AEE2-EB944235534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6C33-C83E-4857-951A-9849DEDB2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29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42EA-2348-486A-AEE2-EB944235534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6C33-C83E-4857-951A-9849DEDB2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80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42EA-2348-486A-AEE2-EB944235534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6C33-C83E-4857-951A-9849DEDB2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15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42EA-2348-486A-AEE2-EB944235534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6C33-C83E-4857-951A-9849DEDB2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139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42EA-2348-486A-AEE2-EB944235534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6C33-C83E-4857-951A-9849DEDB2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87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042EA-2348-486A-AEE2-EB944235534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1C16C33-C83E-4857-951A-9849DEDB2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9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5E042EA-2348-486A-AEE2-EB944235534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1C16C33-C83E-4857-951A-9849DEDB2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27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93" y="274320"/>
            <a:ext cx="10909782" cy="5902643"/>
          </a:xfrm>
        </p:spPr>
      </p:pic>
    </p:spTree>
    <p:extLst>
      <p:ext uri="{BB962C8B-B14F-4D97-AF65-F5344CB8AC3E}">
        <p14:creationId xmlns:p14="http://schemas.microsoft.com/office/powerpoint/2010/main" val="1368045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sz="4000" b="1" u="sng" dirty="0" smtClean="0">
                <a:solidFill>
                  <a:schemeClr val="tx1"/>
                </a:solidFill>
              </a:rPr>
              <a:t>на Катя Николова</a:t>
            </a:r>
            <a:r>
              <a:rPr lang="bg-BG" dirty="0" smtClean="0"/>
              <a:t/>
            </a:r>
            <a:br>
              <a:rPr lang="bg-BG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bg-BG" sz="2400" dirty="0" smtClean="0"/>
              <a:t>Учител в начален етап на основното образование в Начално училище „Св. Св. Кирил и Методий“ – гр. Тополовград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8892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836023"/>
            <a:ext cx="9601196" cy="5039845"/>
          </a:xfrm>
        </p:spPr>
        <p:txBody>
          <a:bodyPr/>
          <a:lstStyle/>
          <a:p>
            <a:pPr marL="0" indent="0">
              <a:buNone/>
            </a:pPr>
            <a:endParaRPr lang="ru-RU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ru-RU" sz="3200" b="1" dirty="0" err="1" smtClean="0">
                <a:solidFill>
                  <a:schemeClr val="accent6"/>
                </a:solidFill>
              </a:rPr>
              <a:t>Съдържание</a:t>
            </a:r>
            <a:r>
              <a:rPr lang="ru-RU" sz="3200" b="1" dirty="0" smtClean="0">
                <a:solidFill>
                  <a:schemeClr val="accent6"/>
                </a:solidFill>
              </a:rPr>
              <a:t>:</a:t>
            </a:r>
          </a:p>
          <a:p>
            <a:pPr marL="0" indent="0">
              <a:buNone/>
            </a:pPr>
            <a:endParaRPr lang="ru-RU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ru-RU" sz="2800" dirty="0" smtClean="0"/>
          </a:p>
          <a:p>
            <a:r>
              <a:rPr lang="ru-RU" sz="2800" dirty="0" smtClean="0"/>
              <a:t>Раздел 1. Общи сведения</a:t>
            </a:r>
          </a:p>
          <a:p>
            <a:r>
              <a:rPr lang="ru-RU" sz="2800" dirty="0" smtClean="0"/>
              <a:t>Раздел 2. </a:t>
            </a:r>
            <a:r>
              <a:rPr lang="ru-RU" sz="2800" dirty="0" err="1" smtClean="0"/>
              <a:t>Педагогическа</a:t>
            </a:r>
            <a:r>
              <a:rPr lang="ru-RU" sz="2800" dirty="0" smtClean="0"/>
              <a:t> </a:t>
            </a:r>
            <a:r>
              <a:rPr lang="ru-RU" sz="2800" dirty="0" err="1" smtClean="0"/>
              <a:t>дейност</a:t>
            </a:r>
            <a:endParaRPr lang="ru-RU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51451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979714"/>
            <a:ext cx="9601196" cy="48961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Раздел </a:t>
            </a:r>
            <a:r>
              <a:rPr lang="ru-RU" b="1" dirty="0">
                <a:solidFill>
                  <a:schemeClr val="accent2"/>
                </a:solidFill>
              </a:rPr>
              <a:t>1. Общи сведения</a:t>
            </a:r>
          </a:p>
          <a:p>
            <a:r>
              <a:rPr lang="ru-RU" dirty="0" smtClean="0"/>
              <a:t> </a:t>
            </a:r>
            <a:r>
              <a:rPr lang="ru-RU" dirty="0" err="1"/>
              <a:t>Име</a:t>
            </a:r>
            <a:r>
              <a:rPr lang="ru-RU" dirty="0" smtClean="0"/>
              <a:t>: Катя Веселинова </a:t>
            </a:r>
            <a:r>
              <a:rPr lang="ru-RU" dirty="0" err="1" smtClean="0"/>
              <a:t>Николова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 err="1"/>
              <a:t>Длъжност</a:t>
            </a:r>
            <a:r>
              <a:rPr lang="ru-RU" dirty="0"/>
              <a:t>: </a:t>
            </a:r>
            <a:r>
              <a:rPr lang="ru-RU" dirty="0" err="1"/>
              <a:t>Начален</a:t>
            </a:r>
            <a:r>
              <a:rPr lang="ru-RU" dirty="0"/>
              <a:t> </a:t>
            </a:r>
            <a:r>
              <a:rPr lang="ru-RU" dirty="0" err="1"/>
              <a:t>учител</a:t>
            </a:r>
            <a:endParaRPr lang="ru-RU" dirty="0"/>
          </a:p>
          <a:p>
            <a:r>
              <a:rPr lang="ru-RU" dirty="0" smtClean="0"/>
              <a:t>Родена</a:t>
            </a:r>
            <a:r>
              <a:rPr lang="ru-RU" dirty="0"/>
              <a:t>: </a:t>
            </a:r>
            <a:r>
              <a:rPr lang="ru-RU" dirty="0" smtClean="0"/>
              <a:t>20.03.1991г., гр. Стара </a:t>
            </a:r>
            <a:r>
              <a:rPr lang="ru-RU" dirty="0" err="1" smtClean="0"/>
              <a:t>Загора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Образование: </a:t>
            </a:r>
            <a:r>
              <a:rPr lang="ru-RU" dirty="0" err="1"/>
              <a:t>висше</a:t>
            </a:r>
            <a:r>
              <a:rPr lang="ru-RU" dirty="0"/>
              <a:t> – </a:t>
            </a:r>
            <a:r>
              <a:rPr lang="ru-RU" dirty="0" err="1"/>
              <a:t>магистър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 err="1"/>
              <a:t>Местоживеене</a:t>
            </a:r>
            <a:r>
              <a:rPr lang="ru-RU" dirty="0"/>
              <a:t>: </a:t>
            </a:r>
            <a:r>
              <a:rPr lang="ru-RU" dirty="0" err="1" smtClean="0"/>
              <a:t>гр.Тополовград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 err="1" smtClean="0"/>
              <a:t>Месторабота:Начално</a:t>
            </a:r>
            <a:r>
              <a:rPr lang="ru-RU" dirty="0" smtClean="0"/>
              <a:t> училище</a:t>
            </a:r>
            <a:r>
              <a:rPr lang="en-US" dirty="0" smtClean="0"/>
              <a:t> “</a:t>
            </a:r>
            <a:r>
              <a:rPr lang="bg-BG" dirty="0" smtClean="0"/>
              <a:t>Св. Св. Кирил и Методий</a:t>
            </a:r>
            <a:r>
              <a:rPr lang="en-US" dirty="0" smtClean="0"/>
              <a:t>”</a:t>
            </a:r>
            <a:r>
              <a:rPr lang="ru-RU" dirty="0" smtClean="0"/>
              <a:t>  гр. </a:t>
            </a:r>
            <a:r>
              <a:rPr lang="ru-RU" dirty="0" err="1" smtClean="0"/>
              <a:t>Тополовград</a:t>
            </a:r>
            <a:endParaRPr lang="ru-RU" dirty="0"/>
          </a:p>
          <a:p>
            <a:r>
              <a:rPr lang="ru-RU" dirty="0" smtClean="0"/>
              <a:t> </a:t>
            </a:r>
            <a:r>
              <a:rPr lang="en-US" dirty="0" smtClean="0"/>
              <a:t>email : kattetyy@abv.bg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732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dirty="0"/>
              <a:t>Образование и обучение</a:t>
            </a:r>
          </a:p>
          <a:p>
            <a:r>
              <a:rPr lang="ru-RU" dirty="0" smtClean="0"/>
              <a:t> 2024г</a:t>
            </a:r>
            <a:r>
              <a:rPr lang="ru-RU" dirty="0"/>
              <a:t>. </a:t>
            </a:r>
            <a:r>
              <a:rPr lang="ru-RU" dirty="0" smtClean="0"/>
              <a:t>–</a:t>
            </a:r>
            <a:r>
              <a:rPr lang="en-US" dirty="0" smtClean="0"/>
              <a:t>” </a:t>
            </a:r>
            <a:r>
              <a:rPr lang="ru-RU" dirty="0" smtClean="0"/>
              <a:t> </a:t>
            </a:r>
            <a:r>
              <a:rPr lang="ru-RU" dirty="0" err="1" smtClean="0"/>
              <a:t>Бургаски</a:t>
            </a:r>
            <a:r>
              <a:rPr lang="ru-RU" dirty="0" smtClean="0"/>
              <a:t> свободен университет </a:t>
            </a:r>
            <a:r>
              <a:rPr lang="en-US" dirty="0" smtClean="0"/>
              <a:t>“ </a:t>
            </a:r>
            <a:r>
              <a:rPr lang="ru-RU" dirty="0" smtClean="0"/>
              <a:t>, </a:t>
            </a:r>
            <a:r>
              <a:rPr lang="ru-RU" dirty="0" err="1" smtClean="0"/>
              <a:t>гр.Бургас</a:t>
            </a:r>
            <a:endParaRPr lang="ru-RU" dirty="0"/>
          </a:p>
          <a:p>
            <a:r>
              <a:rPr lang="ru-RU" dirty="0" err="1"/>
              <a:t>Специалност</a:t>
            </a:r>
            <a:r>
              <a:rPr lang="ru-RU" dirty="0"/>
              <a:t>: </a:t>
            </a:r>
            <a:r>
              <a:rPr lang="ru-RU" dirty="0" err="1"/>
              <a:t>Предучилищна</a:t>
            </a:r>
            <a:r>
              <a:rPr lang="ru-RU" dirty="0"/>
              <a:t> и </a:t>
            </a:r>
            <a:r>
              <a:rPr lang="ru-RU" dirty="0" err="1"/>
              <a:t>начална</a:t>
            </a:r>
            <a:r>
              <a:rPr lang="ru-RU" dirty="0"/>
              <a:t> </a:t>
            </a:r>
            <a:r>
              <a:rPr lang="ru-RU" dirty="0" err="1"/>
              <a:t>училищна</a:t>
            </a:r>
            <a:r>
              <a:rPr lang="ru-RU" dirty="0"/>
              <a:t> педагогика – </a:t>
            </a:r>
            <a:r>
              <a:rPr lang="ru-RU" dirty="0" err="1"/>
              <a:t>Магистър</a:t>
            </a:r>
            <a:endParaRPr lang="ru-RU" dirty="0"/>
          </a:p>
          <a:p>
            <a:r>
              <a:rPr lang="ru-RU" dirty="0" smtClean="0"/>
              <a:t> 2020г</a:t>
            </a:r>
            <a:r>
              <a:rPr lang="ru-RU" dirty="0"/>
              <a:t>. </a:t>
            </a:r>
            <a:r>
              <a:rPr lang="ru-RU" dirty="0" smtClean="0"/>
              <a:t>– Технически университет , </a:t>
            </a:r>
            <a:r>
              <a:rPr lang="ru-RU" dirty="0" err="1" smtClean="0"/>
              <a:t>гр.Габрово</a:t>
            </a:r>
            <a:r>
              <a:rPr lang="ru-RU" dirty="0" smtClean="0"/>
              <a:t>, </a:t>
            </a:r>
            <a:endParaRPr lang="ru-RU" dirty="0"/>
          </a:p>
          <a:p>
            <a:r>
              <a:rPr lang="ru-RU" dirty="0" err="1"/>
              <a:t>Специалност</a:t>
            </a:r>
            <a:r>
              <a:rPr lang="ru-RU" dirty="0"/>
              <a:t>: </a:t>
            </a:r>
            <a:r>
              <a:rPr lang="ru-RU" dirty="0" smtClean="0"/>
              <a:t>Публична администрация </a:t>
            </a:r>
            <a:r>
              <a:rPr lang="ru-RU" dirty="0"/>
              <a:t>– </a:t>
            </a:r>
            <a:r>
              <a:rPr lang="ru-RU" dirty="0" err="1"/>
              <a:t>Бакалавър</a:t>
            </a:r>
            <a:endParaRPr lang="ru-RU" dirty="0"/>
          </a:p>
          <a:p>
            <a:r>
              <a:rPr lang="ru-RU" dirty="0" smtClean="0"/>
              <a:t> 20</a:t>
            </a:r>
            <a:r>
              <a:rPr lang="en-US" dirty="0" smtClean="0"/>
              <a:t>10</a:t>
            </a:r>
            <a:r>
              <a:rPr lang="ru-RU" dirty="0" smtClean="0"/>
              <a:t>г</a:t>
            </a:r>
            <a:r>
              <a:rPr lang="ru-RU" dirty="0"/>
              <a:t>. – </a:t>
            </a:r>
            <a:r>
              <a:rPr lang="bg-BG" dirty="0" smtClean="0"/>
              <a:t>СОУ „Д-р Петър Берон“ – гр. Тополовград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671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627017"/>
            <a:ext cx="9601196" cy="5248851"/>
          </a:xfrm>
        </p:spPr>
        <p:txBody>
          <a:bodyPr>
            <a:normAutofit fontScale="40000" lnSpcReduction="20000"/>
          </a:bodyPr>
          <a:lstStyle/>
          <a:p>
            <a:endParaRPr lang="en-US" sz="3400" b="1" dirty="0" smtClean="0">
              <a:solidFill>
                <a:schemeClr val="accent2"/>
              </a:solidFill>
            </a:endParaRPr>
          </a:p>
          <a:p>
            <a:endParaRPr lang="en-US" sz="34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ru-RU" sz="6000" b="1" dirty="0">
                <a:solidFill>
                  <a:schemeClr val="accent2"/>
                </a:solidFill>
              </a:rPr>
              <a:t>Раздел </a:t>
            </a:r>
            <a:r>
              <a:rPr lang="ru-RU" sz="6000" b="1" dirty="0">
                <a:solidFill>
                  <a:schemeClr val="accent2"/>
                </a:solidFill>
              </a:rPr>
              <a:t>2 : </a:t>
            </a:r>
            <a:r>
              <a:rPr lang="ru-RU" sz="6000" b="1" dirty="0" err="1">
                <a:solidFill>
                  <a:schemeClr val="accent2"/>
                </a:solidFill>
              </a:rPr>
              <a:t>Педагогическа</a:t>
            </a:r>
            <a:r>
              <a:rPr lang="ru-RU" sz="6000" b="1" dirty="0">
                <a:solidFill>
                  <a:schemeClr val="accent2"/>
                </a:solidFill>
              </a:rPr>
              <a:t> </a:t>
            </a:r>
            <a:r>
              <a:rPr lang="ru-RU" sz="6000" b="1" dirty="0" err="1">
                <a:solidFill>
                  <a:schemeClr val="accent2"/>
                </a:solidFill>
              </a:rPr>
              <a:t>дейност</a:t>
            </a:r>
            <a:endParaRPr lang="ru-RU" sz="6000" b="1" dirty="0">
              <a:solidFill>
                <a:schemeClr val="accent2"/>
              </a:solidFill>
            </a:endParaRPr>
          </a:p>
          <a:p>
            <a:endParaRPr lang="ru-RU" sz="3400" dirty="0"/>
          </a:p>
          <a:p>
            <a:pPr marL="0" indent="0">
              <a:buNone/>
            </a:pPr>
            <a:r>
              <a:rPr lang="ru-RU" sz="5100" dirty="0" err="1"/>
              <a:t>Началният</a:t>
            </a:r>
            <a:r>
              <a:rPr lang="ru-RU" sz="5100" dirty="0"/>
              <a:t> </a:t>
            </a:r>
            <a:r>
              <a:rPr lang="ru-RU" sz="5100" dirty="0" err="1"/>
              <a:t>учител</a:t>
            </a:r>
            <a:r>
              <a:rPr lang="ru-RU" sz="5100" dirty="0"/>
              <a:t> </a:t>
            </a:r>
            <a:r>
              <a:rPr lang="ru-RU" sz="5100" dirty="0" err="1"/>
              <a:t>изпълнява</a:t>
            </a:r>
            <a:r>
              <a:rPr lang="ru-RU" sz="5100" dirty="0"/>
              <a:t> множество функции. За </a:t>
            </a:r>
            <a:r>
              <a:rPr lang="ru-RU" sz="5100" dirty="0" err="1"/>
              <a:t>повечето</a:t>
            </a:r>
            <a:r>
              <a:rPr lang="ru-RU" sz="5100" dirty="0"/>
              <a:t> </a:t>
            </a:r>
            <a:r>
              <a:rPr lang="ru-RU" sz="5100" dirty="0" err="1"/>
              <a:t>деца</a:t>
            </a:r>
            <a:r>
              <a:rPr lang="ru-RU" sz="5100" dirty="0"/>
              <a:t> между </a:t>
            </a:r>
            <a:r>
              <a:rPr lang="ru-RU" sz="5100" dirty="0" err="1"/>
              <a:t>първи</a:t>
            </a:r>
            <a:r>
              <a:rPr lang="ru-RU" sz="5100" dirty="0"/>
              <a:t> и </a:t>
            </a:r>
            <a:r>
              <a:rPr lang="ru-RU" sz="5100" dirty="0" err="1"/>
              <a:t>четвърти</a:t>
            </a:r>
            <a:r>
              <a:rPr lang="ru-RU" sz="5100" dirty="0"/>
              <a:t> </a:t>
            </a:r>
            <a:r>
              <a:rPr lang="ru-RU" sz="5100" dirty="0" err="1" smtClean="0"/>
              <a:t>клас</a:t>
            </a:r>
            <a:r>
              <a:rPr lang="en-US" sz="5100" dirty="0" smtClean="0"/>
              <a:t>,</a:t>
            </a:r>
            <a:r>
              <a:rPr lang="ru-RU" sz="5100" dirty="0" smtClean="0"/>
              <a:t> </a:t>
            </a:r>
            <a:r>
              <a:rPr lang="ru-RU" sz="5100" dirty="0"/>
              <a:t>той </a:t>
            </a:r>
            <a:r>
              <a:rPr lang="ru-RU" sz="5100" dirty="0"/>
              <a:t>се </a:t>
            </a:r>
            <a:r>
              <a:rPr lang="ru-RU" sz="5100" dirty="0" err="1"/>
              <a:t>превръща</a:t>
            </a:r>
            <a:r>
              <a:rPr lang="ru-RU" sz="5100" dirty="0"/>
              <a:t> в </a:t>
            </a:r>
            <a:r>
              <a:rPr lang="ru-RU" sz="5100" dirty="0" err="1"/>
              <a:t>нещо</a:t>
            </a:r>
            <a:r>
              <a:rPr lang="ru-RU" sz="5100" dirty="0"/>
              <a:t> </a:t>
            </a:r>
            <a:r>
              <a:rPr lang="ru-RU" sz="5100" dirty="0" err="1"/>
              <a:t>като</a:t>
            </a:r>
            <a:r>
              <a:rPr lang="ru-RU" sz="5100" dirty="0"/>
              <a:t>  </a:t>
            </a:r>
            <a:r>
              <a:rPr lang="en-US" sz="5100" dirty="0"/>
              <a:t>“</a:t>
            </a:r>
            <a:r>
              <a:rPr lang="ru-RU" sz="5100" dirty="0"/>
              <a:t>втора майка</a:t>
            </a:r>
            <a:r>
              <a:rPr lang="en-US" sz="5100" dirty="0"/>
              <a:t>” . </a:t>
            </a:r>
            <a:endParaRPr lang="ru-RU" sz="5100" dirty="0"/>
          </a:p>
          <a:p>
            <a:pPr marL="0" indent="0">
              <a:buNone/>
            </a:pPr>
            <a:r>
              <a:rPr lang="ru-RU" sz="5100" dirty="0" err="1"/>
              <a:t>Учителската</a:t>
            </a:r>
            <a:r>
              <a:rPr lang="ru-RU" sz="5100" dirty="0"/>
              <a:t> работа е </a:t>
            </a:r>
            <a:r>
              <a:rPr lang="ru-RU" sz="5100" dirty="0" err="1"/>
              <a:t>една</a:t>
            </a:r>
            <a:r>
              <a:rPr lang="ru-RU" sz="5100" dirty="0"/>
              <a:t> от </a:t>
            </a:r>
            <a:r>
              <a:rPr lang="ru-RU" sz="5100" dirty="0" err="1"/>
              <a:t>малкото</a:t>
            </a:r>
            <a:r>
              <a:rPr lang="ru-RU" sz="5100" dirty="0"/>
              <a:t>, </a:t>
            </a:r>
            <a:r>
              <a:rPr lang="ru-RU" sz="5100" dirty="0" err="1"/>
              <a:t>които</a:t>
            </a:r>
            <a:r>
              <a:rPr lang="ru-RU" sz="5100" dirty="0"/>
              <a:t> </a:t>
            </a:r>
            <a:r>
              <a:rPr lang="ru-RU" sz="5100" dirty="0" err="1"/>
              <a:t>измерват</a:t>
            </a:r>
            <a:r>
              <a:rPr lang="ru-RU" sz="5100" dirty="0"/>
              <a:t> </a:t>
            </a:r>
            <a:r>
              <a:rPr lang="ru-RU" sz="5100" dirty="0"/>
              <a:t>своя успех </a:t>
            </a:r>
            <a:r>
              <a:rPr lang="ru-RU" sz="5100" dirty="0" err="1"/>
              <a:t>през</a:t>
            </a:r>
            <a:r>
              <a:rPr lang="ru-RU" sz="5100" dirty="0"/>
              <a:t> успеха на </a:t>
            </a:r>
            <a:r>
              <a:rPr lang="ru-RU" sz="5100" dirty="0" err="1"/>
              <a:t>другите</a:t>
            </a:r>
            <a:r>
              <a:rPr lang="ru-RU" sz="5100" dirty="0"/>
              <a:t> (</a:t>
            </a:r>
            <a:r>
              <a:rPr lang="ru-RU" sz="5100" dirty="0" err="1"/>
              <a:t>учениците</a:t>
            </a:r>
            <a:r>
              <a:rPr lang="ru-RU" sz="5100" dirty="0"/>
              <a:t>).</a:t>
            </a:r>
          </a:p>
          <a:p>
            <a:pPr marL="0" indent="0">
              <a:buNone/>
            </a:pPr>
            <a:r>
              <a:rPr lang="ru-RU" sz="5100" dirty="0" err="1"/>
              <a:t>Смятам</a:t>
            </a:r>
            <a:r>
              <a:rPr lang="ru-RU" sz="5100" dirty="0"/>
              <a:t>, че </a:t>
            </a:r>
            <a:r>
              <a:rPr lang="ru-RU" sz="5100" dirty="0" err="1"/>
              <a:t>учителят</a:t>
            </a:r>
            <a:r>
              <a:rPr lang="ru-RU" sz="5100" dirty="0"/>
              <a:t> </a:t>
            </a:r>
            <a:r>
              <a:rPr lang="ru-RU" sz="5100" dirty="0" err="1"/>
              <a:t>трябва</a:t>
            </a:r>
            <a:r>
              <a:rPr lang="ru-RU" sz="5100" dirty="0"/>
              <a:t> да </a:t>
            </a:r>
            <a:r>
              <a:rPr lang="ru-RU" sz="5100" dirty="0" err="1"/>
              <a:t>бъде</a:t>
            </a:r>
            <a:r>
              <a:rPr lang="ru-RU" sz="5100" dirty="0"/>
              <a:t> </a:t>
            </a:r>
            <a:r>
              <a:rPr lang="ru-RU" sz="5100" dirty="0" err="1"/>
              <a:t>преди</a:t>
            </a:r>
            <a:r>
              <a:rPr lang="ru-RU" sz="5100" dirty="0"/>
              <a:t> </a:t>
            </a:r>
            <a:r>
              <a:rPr lang="ru-RU" sz="5100" dirty="0" err="1"/>
              <a:t>всичко</a:t>
            </a:r>
            <a:r>
              <a:rPr lang="ru-RU" sz="5100" dirty="0"/>
              <a:t> </a:t>
            </a:r>
            <a:r>
              <a:rPr lang="ru-RU" sz="5100" dirty="0" err="1"/>
              <a:t>човек</a:t>
            </a:r>
            <a:r>
              <a:rPr lang="ru-RU" sz="5100" dirty="0"/>
              <a:t>. Той </a:t>
            </a:r>
            <a:r>
              <a:rPr lang="ru-RU" sz="5100" dirty="0" err="1"/>
              <a:t>трябва</a:t>
            </a:r>
            <a:r>
              <a:rPr lang="ru-RU" sz="5100" dirty="0"/>
              <a:t> да </a:t>
            </a:r>
            <a:r>
              <a:rPr lang="ru-RU" sz="5100" dirty="0" err="1"/>
              <a:t>вдъхва</a:t>
            </a:r>
            <a:r>
              <a:rPr lang="ru-RU" sz="5100" dirty="0"/>
              <a:t> доверие, да </a:t>
            </a:r>
            <a:r>
              <a:rPr lang="ru-RU" sz="5100" dirty="0" err="1"/>
              <a:t>бъде</a:t>
            </a:r>
            <a:r>
              <a:rPr lang="ru-RU" sz="5100" dirty="0"/>
              <a:t> </a:t>
            </a:r>
            <a:r>
              <a:rPr lang="ru-RU" sz="5100" dirty="0" err="1"/>
              <a:t>съпричастен</a:t>
            </a:r>
            <a:r>
              <a:rPr lang="ru-RU" sz="5100" dirty="0"/>
              <a:t> с </a:t>
            </a:r>
            <a:r>
              <a:rPr lang="ru-RU" sz="5100" dirty="0" err="1"/>
              <a:t>вълненията</a:t>
            </a:r>
            <a:r>
              <a:rPr lang="ru-RU" sz="5100" dirty="0"/>
              <a:t>  на </a:t>
            </a:r>
            <a:r>
              <a:rPr lang="ru-RU" sz="5100" dirty="0" err="1"/>
              <a:t>своите</a:t>
            </a:r>
            <a:r>
              <a:rPr lang="ru-RU" sz="5100" dirty="0"/>
              <a:t> </a:t>
            </a:r>
            <a:r>
              <a:rPr lang="ru-RU" sz="5100" dirty="0" err="1"/>
              <a:t>ученици</a:t>
            </a:r>
            <a:r>
              <a:rPr lang="ru-RU" sz="5100" dirty="0"/>
              <a:t>, но в </a:t>
            </a:r>
            <a:r>
              <a:rPr lang="ru-RU" sz="5100" dirty="0" err="1"/>
              <a:t>същото</a:t>
            </a:r>
            <a:r>
              <a:rPr lang="ru-RU" sz="5100" dirty="0"/>
              <a:t> </a:t>
            </a:r>
            <a:r>
              <a:rPr lang="ru-RU" sz="5100" dirty="0" err="1"/>
              <a:t>време</a:t>
            </a:r>
            <a:r>
              <a:rPr lang="ru-RU" sz="5100" dirty="0"/>
              <a:t> да </a:t>
            </a:r>
            <a:r>
              <a:rPr lang="ru-RU" sz="5100" dirty="0" err="1"/>
              <a:t>бъде</a:t>
            </a:r>
            <a:r>
              <a:rPr lang="ru-RU" sz="5100" dirty="0"/>
              <a:t> и </a:t>
            </a:r>
            <a:r>
              <a:rPr lang="ru-RU" sz="5100" dirty="0" err="1"/>
              <a:t>взискателен</a:t>
            </a:r>
            <a:r>
              <a:rPr lang="ru-RU" sz="5100" dirty="0"/>
              <a:t>. </a:t>
            </a:r>
            <a:r>
              <a:rPr lang="ru-RU" sz="5100" dirty="0" err="1"/>
              <a:t>Постигането</a:t>
            </a:r>
            <a:r>
              <a:rPr lang="ru-RU" sz="5100" dirty="0"/>
              <a:t> на </a:t>
            </a:r>
            <a:r>
              <a:rPr lang="ru-RU" sz="5100" dirty="0" err="1"/>
              <a:t>този</a:t>
            </a:r>
            <a:r>
              <a:rPr lang="ru-RU" sz="5100" dirty="0"/>
              <a:t> баланс </a:t>
            </a:r>
            <a:r>
              <a:rPr lang="ru-RU" sz="5100" dirty="0"/>
              <a:t> </a:t>
            </a:r>
            <a:r>
              <a:rPr lang="ru-RU" sz="5100" dirty="0" err="1"/>
              <a:t>изисква</a:t>
            </a:r>
            <a:r>
              <a:rPr lang="ru-RU" sz="5100" dirty="0"/>
              <a:t> много усилия, </a:t>
            </a:r>
            <a:r>
              <a:rPr lang="ru-RU" sz="5100" dirty="0" err="1"/>
              <a:t>търпение</a:t>
            </a:r>
            <a:r>
              <a:rPr lang="ru-RU" sz="5100" dirty="0"/>
              <a:t>, постоянство. </a:t>
            </a:r>
            <a:r>
              <a:rPr lang="ru-RU" sz="5100" dirty="0" err="1"/>
              <a:t>Съвременният</a:t>
            </a:r>
            <a:r>
              <a:rPr lang="ru-RU" sz="5100" dirty="0"/>
              <a:t> </a:t>
            </a:r>
            <a:r>
              <a:rPr lang="ru-RU" sz="5100" dirty="0" err="1"/>
              <a:t>учител</a:t>
            </a:r>
            <a:r>
              <a:rPr lang="ru-RU" sz="5100" dirty="0"/>
              <a:t> </a:t>
            </a:r>
            <a:r>
              <a:rPr lang="ru-RU" sz="5100" dirty="0" err="1"/>
              <a:t>трябва</a:t>
            </a:r>
            <a:r>
              <a:rPr lang="ru-RU" sz="5100" dirty="0"/>
              <a:t> да </a:t>
            </a:r>
            <a:r>
              <a:rPr lang="ru-RU" sz="5100" dirty="0" err="1"/>
              <a:t>бъде</a:t>
            </a:r>
            <a:r>
              <a:rPr lang="ru-RU" sz="5100" dirty="0"/>
              <a:t> много добре </a:t>
            </a:r>
            <a:r>
              <a:rPr lang="ru-RU" sz="5100" dirty="0" err="1"/>
              <a:t>подготвен</a:t>
            </a:r>
            <a:r>
              <a:rPr lang="ru-RU" sz="5100" dirty="0"/>
              <a:t>, да </a:t>
            </a:r>
            <a:r>
              <a:rPr lang="ru-RU" sz="5100" dirty="0" err="1"/>
              <a:t>притежава</a:t>
            </a:r>
            <a:r>
              <a:rPr lang="ru-RU" sz="5100" dirty="0"/>
              <a:t> </a:t>
            </a:r>
            <a:r>
              <a:rPr lang="ru-RU" sz="5100" dirty="0" err="1"/>
              <a:t>следните</a:t>
            </a:r>
            <a:r>
              <a:rPr lang="ru-RU" sz="5100" dirty="0"/>
              <a:t> качества : </a:t>
            </a:r>
            <a:r>
              <a:rPr lang="ru-RU" sz="5100" dirty="0" err="1"/>
              <a:t>предприемчивост</a:t>
            </a:r>
            <a:r>
              <a:rPr lang="ru-RU" sz="5100" dirty="0"/>
              <a:t>, творчество, </a:t>
            </a:r>
            <a:r>
              <a:rPr lang="ru-RU" sz="5100" dirty="0" err="1"/>
              <a:t>отлични</a:t>
            </a:r>
            <a:r>
              <a:rPr lang="ru-RU" sz="5100" dirty="0"/>
              <a:t> качества за </a:t>
            </a:r>
            <a:r>
              <a:rPr lang="ru-RU" sz="5100" dirty="0" err="1"/>
              <a:t>общуване</a:t>
            </a:r>
            <a:r>
              <a:rPr lang="ru-RU" sz="5100" dirty="0"/>
              <a:t>, </a:t>
            </a:r>
            <a:r>
              <a:rPr lang="ru-RU" sz="5100" dirty="0" err="1"/>
              <a:t>адаптивност</a:t>
            </a:r>
            <a:r>
              <a:rPr lang="ru-RU" sz="5100" dirty="0"/>
              <a:t>, </a:t>
            </a:r>
            <a:r>
              <a:rPr lang="ru-RU" sz="5100" dirty="0" err="1"/>
              <a:t>организираност</a:t>
            </a:r>
            <a:r>
              <a:rPr lang="ru-RU" sz="5100" dirty="0"/>
              <a:t>, </a:t>
            </a:r>
            <a:r>
              <a:rPr lang="ru-RU" sz="5100" dirty="0" err="1"/>
              <a:t>способност</a:t>
            </a:r>
            <a:r>
              <a:rPr lang="ru-RU" sz="5100" dirty="0"/>
              <a:t> за </a:t>
            </a:r>
            <a:r>
              <a:rPr lang="bg-BG" sz="5100" dirty="0"/>
              <a:t>правилна</a:t>
            </a:r>
            <a:r>
              <a:rPr lang="ru-RU" sz="5100" dirty="0"/>
              <a:t> </a:t>
            </a:r>
            <a:r>
              <a:rPr lang="ru-RU" sz="5100" dirty="0" err="1"/>
              <a:t>преценка</a:t>
            </a:r>
            <a:r>
              <a:rPr lang="ru-RU" sz="5100" dirty="0"/>
              <a:t> и </a:t>
            </a:r>
            <a:r>
              <a:rPr lang="ru-RU" sz="5100" dirty="0"/>
              <a:t>постоянно </a:t>
            </a:r>
            <a:r>
              <a:rPr lang="ru-RU" sz="5100" dirty="0" err="1"/>
              <a:t>себеусъвършенстване</a:t>
            </a:r>
            <a:r>
              <a:rPr lang="ru-RU" sz="5100" dirty="0"/>
              <a:t>. </a:t>
            </a:r>
          </a:p>
          <a:p>
            <a:pPr marL="0" indent="0">
              <a:buNone/>
            </a:pPr>
            <a:r>
              <a:rPr lang="ru-RU" sz="5100" dirty="0"/>
              <a:t>Необходимо е да </a:t>
            </a:r>
            <a:r>
              <a:rPr lang="ru-RU" sz="5100" dirty="0" err="1"/>
              <a:t>притежава</a:t>
            </a:r>
            <a:r>
              <a:rPr lang="ru-RU" sz="5100" dirty="0"/>
              <a:t> </a:t>
            </a:r>
            <a:r>
              <a:rPr lang="ru-RU" sz="5100" dirty="0"/>
              <a:t>огромно </a:t>
            </a:r>
            <a:r>
              <a:rPr lang="ru-RU" sz="5100" dirty="0" err="1"/>
              <a:t>търпение</a:t>
            </a:r>
            <a:r>
              <a:rPr lang="ru-RU" sz="5100" dirty="0"/>
              <a:t> и да </a:t>
            </a:r>
            <a:r>
              <a:rPr lang="ru-RU" sz="5100" dirty="0" err="1"/>
              <a:t>знае</a:t>
            </a:r>
            <a:r>
              <a:rPr lang="ru-RU" sz="5100" dirty="0"/>
              <a:t> как с малки </a:t>
            </a:r>
            <a:r>
              <a:rPr lang="ru-RU" sz="5100" dirty="0" err="1"/>
              <a:t>стъпки</a:t>
            </a:r>
            <a:r>
              <a:rPr lang="ru-RU" sz="5100" dirty="0"/>
              <a:t> се </a:t>
            </a:r>
            <a:r>
              <a:rPr lang="ru-RU" sz="5100" dirty="0" err="1"/>
              <a:t>върви</a:t>
            </a:r>
            <a:r>
              <a:rPr lang="ru-RU" sz="5100" dirty="0"/>
              <a:t> по </a:t>
            </a:r>
            <a:r>
              <a:rPr lang="ru-RU" sz="5100" dirty="0" err="1"/>
              <a:t>дългия</a:t>
            </a:r>
            <a:r>
              <a:rPr lang="ru-RU" sz="5100" dirty="0"/>
              <a:t> </a:t>
            </a:r>
            <a:r>
              <a:rPr lang="ru-RU" sz="5100" dirty="0" err="1"/>
              <a:t>път</a:t>
            </a:r>
            <a:r>
              <a:rPr lang="ru-RU" sz="5100" dirty="0"/>
              <a:t> на </a:t>
            </a:r>
            <a:r>
              <a:rPr lang="ru-RU" sz="5100" dirty="0" err="1"/>
              <a:t>знанието</a:t>
            </a:r>
            <a:r>
              <a:rPr lang="ru-RU" sz="5100" dirty="0"/>
              <a:t>. </a:t>
            </a:r>
          </a:p>
          <a:p>
            <a:pPr marL="0" indent="0">
              <a:buNone/>
            </a:pPr>
            <a:r>
              <a:rPr lang="ru-RU" sz="5100" dirty="0"/>
              <a:t>Да </a:t>
            </a:r>
            <a:r>
              <a:rPr lang="ru-RU" sz="5100" dirty="0" err="1"/>
              <a:t>успее</a:t>
            </a:r>
            <a:r>
              <a:rPr lang="ru-RU" sz="5100" dirty="0"/>
              <a:t> да </a:t>
            </a:r>
            <a:r>
              <a:rPr lang="bg-BG" sz="5100" dirty="0" smtClean="0"/>
              <a:t>убеди децата</a:t>
            </a:r>
            <a:r>
              <a:rPr lang="ru-RU" sz="5100" dirty="0" smtClean="0"/>
              <a:t>, </a:t>
            </a:r>
            <a:r>
              <a:rPr lang="ru-RU" sz="5100" dirty="0"/>
              <a:t>че </a:t>
            </a:r>
            <a:r>
              <a:rPr lang="ru-RU" sz="5100" dirty="0" err="1"/>
              <a:t>най-добрата</a:t>
            </a:r>
            <a:r>
              <a:rPr lang="ru-RU" sz="5100" dirty="0"/>
              <a:t> </a:t>
            </a:r>
            <a:r>
              <a:rPr lang="ru-RU" sz="5100" dirty="0" err="1"/>
              <a:t>инвестицията</a:t>
            </a:r>
            <a:r>
              <a:rPr lang="ru-RU" sz="5100" dirty="0"/>
              <a:t> е </a:t>
            </a:r>
            <a:r>
              <a:rPr lang="ru-RU" sz="5100" dirty="0" err="1"/>
              <a:t>образованието</a:t>
            </a:r>
            <a:r>
              <a:rPr lang="ru-RU" sz="5100" dirty="0"/>
              <a:t>.</a:t>
            </a:r>
            <a:endParaRPr lang="en-US" sz="5100" dirty="0"/>
          </a:p>
        </p:txBody>
      </p:sp>
    </p:spTree>
    <p:extLst>
      <p:ext uri="{BB962C8B-B14F-4D97-AF65-F5344CB8AC3E}">
        <p14:creationId xmlns:p14="http://schemas.microsoft.com/office/powerpoint/2010/main" val="3728029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93" y="862149"/>
            <a:ext cx="10316015" cy="5013190"/>
          </a:xfrm>
        </p:spPr>
      </p:pic>
    </p:spTree>
    <p:extLst>
      <p:ext uri="{BB962C8B-B14F-4D97-AF65-F5344CB8AC3E}">
        <p14:creationId xmlns:p14="http://schemas.microsoft.com/office/powerpoint/2010/main" val="330783753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307</Words>
  <Application>Microsoft Office PowerPoint</Application>
  <PresentationFormat>Widescreen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Garamond</vt:lpstr>
      <vt:lpstr>Trebuchet MS</vt:lpstr>
      <vt:lpstr>Wingdings 3</vt:lpstr>
      <vt:lpstr>Facet</vt:lpstr>
      <vt:lpstr>Organic</vt:lpstr>
      <vt:lpstr>PowerPoint Presentation</vt:lpstr>
      <vt:lpstr>  на Катя Николова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Universal</dc:creator>
  <cp:lastModifiedBy>Universal</cp:lastModifiedBy>
  <cp:revision>9</cp:revision>
  <dcterms:created xsi:type="dcterms:W3CDTF">2025-03-23T19:25:31Z</dcterms:created>
  <dcterms:modified xsi:type="dcterms:W3CDTF">2025-03-23T20:19:44Z</dcterms:modified>
</cp:coreProperties>
</file>