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6416" autoAdjust="0"/>
  </p:normalViewPr>
  <p:slideViewPr>
    <p:cSldViewPr>
      <p:cViewPr>
        <p:scale>
          <a:sx n="76" d="100"/>
          <a:sy n="76" d="100"/>
        </p:scale>
        <p:origin x="-990" y="-7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150" y="147955"/>
            <a:ext cx="7143699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2016378"/>
            <a:ext cx="8074659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.kraeva@abv.b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bg-BG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9794" y="304800"/>
            <a:ext cx="4804410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sz="4000" b="0" spc="-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ПРОФЕСИ</a:t>
            </a:r>
            <a:r>
              <a:rPr sz="4000" b="0" spc="-2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О</a:t>
            </a:r>
            <a:r>
              <a:rPr sz="4000" b="0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НАЛ</a:t>
            </a:r>
            <a:r>
              <a:rPr sz="4000" b="0" spc="-2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Н</a:t>
            </a:r>
            <a:r>
              <a:rPr sz="4000" b="0" spc="-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О </a:t>
            </a:r>
            <a:r>
              <a:rPr sz="4000" b="0" i="1" spc="-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 </a:t>
            </a:r>
            <a:r>
              <a:rPr sz="4000" b="0" i="1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ПОРТФОЛИО  </a:t>
            </a:r>
            <a:r>
              <a:rPr sz="4000" b="0" i="1" spc="-1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НА</a:t>
            </a:r>
            <a:r>
              <a:rPr sz="4000" b="0" i="1" spc="-2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 </a:t>
            </a:r>
            <a:r>
              <a:rPr sz="4000" b="0" i="1" spc="-1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УЧИТЕЛЯ</a:t>
            </a:r>
            <a:r>
              <a:rPr lang="bg-BG" sz="4000" b="0" i="1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/>
            </a:r>
            <a:br>
              <a:rPr lang="bg-BG" sz="4000" b="0" i="1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</a:br>
            <a:r>
              <a:rPr lang="bg-BG" sz="4000" b="0" spc="-10" dirty="0" smtClean="0">
                <a:solidFill>
                  <a:srgbClr val="00AF50"/>
                </a:solidFill>
              </a:rPr>
              <a:t/>
            </a:r>
            <a:br>
              <a:rPr lang="bg-BG" sz="4000" b="0" spc="-10" dirty="0" smtClean="0">
                <a:solidFill>
                  <a:srgbClr val="00AF50"/>
                </a:solidFill>
              </a:rPr>
            </a:br>
            <a:r>
              <a:rPr lang="bg-BG" sz="2400" b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Станка</a:t>
            </a: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Генова Краева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 учител 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Начално училище   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”Св. Св. Кирил и Методий” 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гр. Тополовград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4000" b="0" spc="-10" dirty="0" smtClean="0">
                <a:solidFill>
                  <a:srgbClr val="00AF50"/>
                </a:solidFill>
              </a:rPr>
              <a:t/>
            </a:r>
            <a:br>
              <a:rPr lang="bg-BG" sz="4000" b="0" spc="-10" dirty="0" smtClean="0">
                <a:solidFill>
                  <a:srgbClr val="00AF50"/>
                </a:solidFill>
              </a:rPr>
            </a:br>
            <a:r>
              <a:rPr lang="bg-BG" sz="4000" b="0" spc="-10" dirty="0" smtClean="0">
                <a:solidFill>
                  <a:srgbClr val="00AF50"/>
                </a:solidFill>
              </a:rPr>
              <a:t/>
            </a:r>
            <a:br>
              <a:rPr lang="bg-BG" sz="4000" b="0" spc="-10" dirty="0" smtClean="0">
                <a:solidFill>
                  <a:srgbClr val="00AF50"/>
                </a:solidFill>
              </a:rPr>
            </a:br>
            <a:endParaRPr sz="4000" dirty="0">
              <a:effectLst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600" y="2151584"/>
            <a:ext cx="53522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sz="3200" dirty="0">
              <a:solidFill>
                <a:srgbClr val="FFC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7711" y="5145023"/>
            <a:ext cx="4648199" cy="171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708" y="3258311"/>
            <a:ext cx="5003291" cy="359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726" y="25400"/>
            <a:ext cx="7983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bg-BG" sz="2400" i="1" dirty="0" smtClean="0">
                <a:latin typeface="Arial"/>
                <a:cs typeface="Arial"/>
              </a:rPr>
              <a:t>   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357290" y="357166"/>
            <a:ext cx="7358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799300" y="285728"/>
            <a:ext cx="75453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 на преподаване</a:t>
            </a:r>
            <a:endParaRPr lang="bg-BG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2531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5852" y="1071546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*Старая  се да имам съвременен подход на комуникация.</a:t>
            </a:r>
          </a:p>
          <a:p>
            <a:r>
              <a:rPr lang="bg-BG" dirty="0" smtClean="0"/>
              <a:t>*В центъра на УВП поставям ученика с неговата познавателна</a:t>
            </a:r>
            <a:r>
              <a:rPr lang="en-GB" dirty="0" smtClean="0"/>
              <a:t>,</a:t>
            </a:r>
            <a:r>
              <a:rPr lang="bg-BG" dirty="0" smtClean="0"/>
              <a:t> емоционална и творческа дейност</a:t>
            </a:r>
            <a:r>
              <a:rPr lang="en-GB" dirty="0" smtClean="0"/>
              <a:t>:</a:t>
            </a:r>
            <a:r>
              <a:rPr lang="bg-BG" dirty="0" smtClean="0"/>
              <a:t> да решава проблеми</a:t>
            </a:r>
            <a:r>
              <a:rPr lang="en-GB" dirty="0" smtClean="0"/>
              <a:t>,</a:t>
            </a:r>
            <a:r>
              <a:rPr lang="bg-BG" dirty="0" smtClean="0"/>
              <a:t> да твори</a:t>
            </a:r>
            <a:r>
              <a:rPr lang="en-GB" dirty="0" smtClean="0"/>
              <a:t>,</a:t>
            </a:r>
            <a:r>
              <a:rPr lang="bg-BG" dirty="0" smtClean="0"/>
              <a:t> да бъде самоуверен и да се учи от грешките си.</a:t>
            </a:r>
          </a:p>
          <a:p>
            <a:r>
              <a:rPr lang="bg-BG" dirty="0" smtClean="0"/>
              <a:t>*Използвам разнообразни методи на преподаване в зависимост от методичната единица и учебните програми.</a:t>
            </a:r>
          </a:p>
          <a:p>
            <a:r>
              <a:rPr lang="bg-BG" dirty="0" smtClean="0"/>
              <a:t>*Обогатявам учебния процес с интересни факти и занимателни елементи.</a:t>
            </a:r>
          </a:p>
          <a:p>
            <a:r>
              <a:rPr lang="bg-BG" dirty="0" smtClean="0"/>
              <a:t>*Формирам у учениците разбирането за ученето </a:t>
            </a:r>
          </a:p>
          <a:p>
            <a:r>
              <a:rPr lang="bg-BG" dirty="0" smtClean="0"/>
              <a:t>като съзнателно усилие</a:t>
            </a:r>
            <a:r>
              <a:rPr lang="en-GB" dirty="0" smtClean="0"/>
              <a:t>,</a:t>
            </a:r>
            <a:r>
              <a:rPr lang="bg-BG" dirty="0" smtClean="0"/>
              <a:t> изискващо организираност</a:t>
            </a:r>
            <a:r>
              <a:rPr lang="en-GB" dirty="0" smtClean="0"/>
              <a:t>,</a:t>
            </a:r>
            <a:endParaRPr lang="bg-BG" dirty="0" smtClean="0"/>
          </a:p>
          <a:p>
            <a:r>
              <a:rPr lang="bg-BG" dirty="0" smtClean="0"/>
              <a:t> самодисциплина и самостоятелност.</a:t>
            </a:r>
          </a:p>
          <a:p>
            <a:r>
              <a:rPr lang="bg-BG" dirty="0" smtClean="0"/>
              <a:t>*Поощрявам и учениците</a:t>
            </a:r>
            <a:r>
              <a:rPr lang="en-GB" dirty="0" smtClean="0"/>
              <a:t>,</a:t>
            </a:r>
            <a:r>
              <a:rPr lang="bg-BG" dirty="0" smtClean="0"/>
              <a:t> които работят</a:t>
            </a:r>
          </a:p>
          <a:p>
            <a:r>
              <a:rPr lang="bg-BG" dirty="0" smtClean="0"/>
              <a:t> бавно и несигурно.</a:t>
            </a:r>
          </a:p>
          <a:p>
            <a:r>
              <a:rPr lang="bg-BG" dirty="0" smtClean="0"/>
              <a:t>*Ценя свободата на мислене</a:t>
            </a:r>
          </a:p>
          <a:p>
            <a:r>
              <a:rPr lang="bg-BG" dirty="0" smtClean="0"/>
              <a:t> и идеите на учениците.</a:t>
            </a:r>
            <a:endParaRPr lang="bg-B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0150" y="147955"/>
            <a:ext cx="7143699" cy="1120805"/>
          </a:xfrm>
        </p:spPr>
        <p:txBody>
          <a:bodyPr/>
          <a:lstStyle/>
          <a:p>
            <a:pPr algn="ctr"/>
            <a:r>
              <a:rPr lang="bg-BG" sz="3600" dirty="0" smtClean="0"/>
              <a:t>Сертификати и Удостоверения</a:t>
            </a:r>
            <a:endParaRPr lang="bg-BG" sz="36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46303" y="1268760"/>
            <a:ext cx="8074659" cy="5400600"/>
          </a:xfrm>
        </p:spPr>
        <p:txBody>
          <a:bodyPr/>
          <a:lstStyle/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завършено обучение “ Базови  и специфични компютърни умения на учители”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 курс по “Компютри”- Windows, Word, </a:t>
            </a:r>
            <a:r>
              <a:rPr lang="bg-BG" dirty="0" err="1" smtClean="0"/>
              <a:t>Exel</a:t>
            </a:r>
            <a:r>
              <a:rPr lang="bg-BG" dirty="0" smtClean="0"/>
              <a:t>, Internet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 курс “ Методика на обучението по безопасност на движението по пътищата”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Сертификат за завършен курс  “ Обучение на педагогически специалисти за превенция на училищното насилие, агресията и др. негативни прояви”</a:t>
            </a:r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завършено семинарно обучение на тема „Създаване на учителско портфолио“</a:t>
            </a:r>
          </a:p>
          <a:p>
            <a:pPr>
              <a:buFontTx/>
              <a:buChar char="-"/>
            </a:pPr>
            <a:r>
              <a:rPr lang="bg-BG" dirty="0" smtClean="0"/>
              <a:t>-Удостоверение за завършен курс на обучение на тема „Организация на образователния процес“</a:t>
            </a:r>
          </a:p>
          <a:p>
            <a:pPr>
              <a:buFontTx/>
              <a:buChar char="-"/>
            </a:pPr>
            <a:r>
              <a:rPr lang="bg-BG" dirty="0" smtClean="0"/>
              <a:t>- Удостоверение за завършен курс на обучение на тема „Наставничеството в образователната среда“</a:t>
            </a:r>
          </a:p>
          <a:p>
            <a:pPr>
              <a:buFontTx/>
              <a:buChar char="-"/>
            </a:pPr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648072"/>
          </a:xfrm>
        </p:spPr>
        <p:txBody>
          <a:bodyPr/>
          <a:lstStyle/>
          <a:p>
            <a:r>
              <a:rPr lang="bg-BG" sz="3200" dirty="0" err="1" smtClean="0"/>
              <a:t>Сетификати</a:t>
            </a:r>
            <a:r>
              <a:rPr lang="bg-BG" sz="3200" dirty="0" smtClean="0"/>
              <a:t> и удостоверения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074659" cy="714099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Удостоверение </a:t>
            </a:r>
            <a:r>
              <a:rPr lang="ru-RU" dirty="0"/>
              <a:t>за </a:t>
            </a:r>
            <a:r>
              <a:rPr lang="ru-RU" dirty="0" err="1"/>
              <a:t>завършен</a:t>
            </a:r>
            <a:r>
              <a:rPr lang="ru-RU" dirty="0"/>
              <a:t> курс на обучение на тема </a:t>
            </a:r>
            <a:r>
              <a:rPr lang="ru-RU" dirty="0" smtClean="0"/>
              <a:t>«</a:t>
            </a:r>
            <a:r>
              <a:rPr lang="ru-RU" dirty="0" err="1" smtClean="0"/>
              <a:t>Наставничеството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образователната</a:t>
            </a:r>
            <a:r>
              <a:rPr lang="ru-RU" dirty="0"/>
              <a:t> </a:t>
            </a:r>
            <a:r>
              <a:rPr lang="ru-RU" dirty="0" smtClean="0"/>
              <a:t>среда»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завършено</a:t>
            </a:r>
            <a:r>
              <a:rPr lang="ru-RU" dirty="0" smtClean="0"/>
              <a:t> обучение на тема «</a:t>
            </a:r>
            <a:r>
              <a:rPr lang="ru-RU" dirty="0" err="1" smtClean="0"/>
              <a:t>Безопасност</a:t>
            </a:r>
            <a:r>
              <a:rPr lang="ru-RU" dirty="0" smtClean="0"/>
              <a:t> на </a:t>
            </a:r>
            <a:r>
              <a:rPr lang="ru-RU" dirty="0" err="1" smtClean="0"/>
              <a:t>движението</a:t>
            </a:r>
            <a:r>
              <a:rPr lang="ru-RU" dirty="0" smtClean="0"/>
              <a:t> по </a:t>
            </a:r>
            <a:r>
              <a:rPr lang="ru-RU" dirty="0" err="1" smtClean="0"/>
              <a:t>пътищата</a:t>
            </a:r>
            <a:r>
              <a:rPr lang="ru-RU" dirty="0" smtClean="0"/>
              <a:t>. Методика на </a:t>
            </a:r>
            <a:r>
              <a:rPr lang="ru-RU" dirty="0" err="1" smtClean="0"/>
              <a:t>обучението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завършено</a:t>
            </a:r>
            <a:r>
              <a:rPr lang="ru-RU" dirty="0" smtClean="0"/>
              <a:t> обучение на тема «Работа с </a:t>
            </a:r>
            <a:r>
              <a:rPr lang="ru-RU" dirty="0" err="1" smtClean="0"/>
              <a:t>трудни</a:t>
            </a:r>
            <a:r>
              <a:rPr lang="ru-RU" dirty="0" smtClean="0"/>
              <a:t> родители»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обучение на тема «</a:t>
            </a:r>
            <a:r>
              <a:rPr lang="ru-RU" dirty="0" err="1" smtClean="0"/>
              <a:t>Персонализирано</a:t>
            </a:r>
            <a:r>
              <a:rPr lang="ru-RU" dirty="0" smtClean="0"/>
              <a:t> обучение или как да </a:t>
            </a:r>
            <a:r>
              <a:rPr lang="ru-RU" dirty="0" err="1" smtClean="0"/>
              <a:t>развием</a:t>
            </a:r>
            <a:r>
              <a:rPr lang="ru-RU" dirty="0" smtClean="0"/>
              <a:t> и </a:t>
            </a:r>
            <a:r>
              <a:rPr lang="ru-RU" dirty="0" err="1" smtClean="0"/>
              <a:t>прилагаме</a:t>
            </a:r>
            <a:r>
              <a:rPr lang="ru-RU" dirty="0" smtClean="0"/>
              <a:t> </a:t>
            </a:r>
            <a:r>
              <a:rPr lang="ru-RU" dirty="0" err="1" smtClean="0"/>
              <a:t>ученико</a:t>
            </a:r>
            <a:r>
              <a:rPr lang="ru-RU" dirty="0" smtClean="0"/>
              <a:t>- </a:t>
            </a:r>
            <a:r>
              <a:rPr lang="ru-RU" dirty="0" err="1" smtClean="0"/>
              <a:t>центриран</a:t>
            </a:r>
            <a:r>
              <a:rPr lang="ru-RU" dirty="0" smtClean="0"/>
              <a:t> подход в </a:t>
            </a:r>
            <a:r>
              <a:rPr lang="ru-RU" dirty="0" err="1" smtClean="0"/>
              <a:t>преподаването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</a:t>
            </a:r>
            <a:r>
              <a:rPr lang="ru-RU" dirty="0" smtClean="0"/>
              <a:t> </a:t>
            </a:r>
            <a:r>
              <a:rPr lang="ru-RU" dirty="0" err="1" smtClean="0"/>
              <a:t>квалификационен</a:t>
            </a:r>
            <a:r>
              <a:rPr lang="ru-RU" dirty="0" smtClean="0"/>
              <a:t> курс на тема «</a:t>
            </a:r>
            <a:r>
              <a:rPr lang="ru-RU" dirty="0" err="1" smtClean="0"/>
              <a:t>Мотивацията</a:t>
            </a:r>
            <a:r>
              <a:rPr lang="ru-RU" dirty="0" smtClean="0"/>
              <a:t> в </a:t>
            </a:r>
            <a:r>
              <a:rPr lang="ru-RU" dirty="0" err="1" smtClean="0"/>
              <a:t>учебния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– техники и приложение. </a:t>
            </a:r>
            <a:r>
              <a:rPr lang="ru-RU" dirty="0" err="1" smtClean="0"/>
              <a:t>Бърнаут</a:t>
            </a:r>
            <a:r>
              <a:rPr lang="ru-RU" dirty="0" smtClean="0"/>
              <a:t>.»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завършено</a:t>
            </a:r>
            <a:r>
              <a:rPr lang="ru-RU" dirty="0" smtClean="0"/>
              <a:t> обучение по Проект «</a:t>
            </a:r>
            <a:r>
              <a:rPr lang="ru-RU" dirty="0" err="1" smtClean="0"/>
              <a:t>Подкрепа</a:t>
            </a:r>
            <a:r>
              <a:rPr lang="ru-RU" dirty="0" smtClean="0"/>
              <a:t> за успех» на тема «</a:t>
            </a:r>
            <a:r>
              <a:rPr lang="ru-RU" dirty="0" err="1" smtClean="0"/>
              <a:t>Прилагане</a:t>
            </a:r>
            <a:r>
              <a:rPr lang="ru-RU" dirty="0" smtClean="0"/>
              <a:t> на </a:t>
            </a:r>
            <a:r>
              <a:rPr lang="ru-RU" dirty="0" err="1" smtClean="0"/>
              <a:t>инструментариума</a:t>
            </a:r>
            <a:r>
              <a:rPr lang="ru-RU" dirty="0" smtClean="0"/>
              <a:t> за </a:t>
            </a:r>
            <a:r>
              <a:rPr lang="ru-RU" dirty="0" err="1" smtClean="0"/>
              <a:t>ранно</a:t>
            </a:r>
            <a:r>
              <a:rPr lang="ru-RU" dirty="0" smtClean="0"/>
              <a:t> </a:t>
            </a:r>
            <a:r>
              <a:rPr lang="ru-RU" dirty="0" err="1" smtClean="0"/>
              <a:t>идентифициране</a:t>
            </a:r>
            <a:r>
              <a:rPr lang="ru-RU" dirty="0" smtClean="0"/>
              <a:t> на </a:t>
            </a:r>
            <a:r>
              <a:rPr lang="ru-RU" dirty="0" err="1" smtClean="0"/>
              <a:t>ученици</a:t>
            </a:r>
            <a:r>
              <a:rPr lang="ru-RU" dirty="0" smtClean="0"/>
              <a:t> в риск от преждевременно </a:t>
            </a:r>
            <a:r>
              <a:rPr lang="ru-RU" dirty="0" err="1" smtClean="0"/>
              <a:t>напускане</a:t>
            </a:r>
            <a:r>
              <a:rPr lang="ru-RU" dirty="0" smtClean="0"/>
              <a:t> на </a:t>
            </a:r>
            <a:r>
              <a:rPr lang="ru-RU" dirty="0" err="1" smtClean="0"/>
              <a:t>образователната</a:t>
            </a:r>
            <a:r>
              <a:rPr lang="ru-RU" dirty="0" smtClean="0"/>
              <a:t> система и за </a:t>
            </a:r>
            <a:r>
              <a:rPr lang="ru-RU" dirty="0" err="1" smtClean="0"/>
              <a:t>диференциран</a:t>
            </a:r>
            <a:r>
              <a:rPr lang="ru-RU" dirty="0" smtClean="0"/>
              <a:t> подход при </a:t>
            </a:r>
            <a:r>
              <a:rPr lang="ru-RU" dirty="0" err="1" smtClean="0"/>
              <a:t>определяне</a:t>
            </a:r>
            <a:r>
              <a:rPr lang="ru-RU" dirty="0" smtClean="0"/>
              <a:t> на </a:t>
            </a:r>
            <a:r>
              <a:rPr lang="ru-RU" dirty="0" err="1" smtClean="0"/>
              <a:t>потребностите</a:t>
            </a:r>
            <a:r>
              <a:rPr lang="ru-RU" dirty="0" smtClean="0"/>
              <a:t> им от </a:t>
            </a:r>
            <a:r>
              <a:rPr lang="ru-RU" dirty="0" err="1" smtClean="0"/>
              <a:t>предоставяне</a:t>
            </a:r>
            <a:r>
              <a:rPr lang="ru-RU" dirty="0" smtClean="0"/>
              <a:t> на </a:t>
            </a:r>
            <a:r>
              <a:rPr lang="ru-RU" dirty="0" err="1" smtClean="0"/>
              <a:t>индивидуална</a:t>
            </a:r>
            <a:r>
              <a:rPr lang="ru-RU" dirty="0" smtClean="0"/>
              <a:t> </a:t>
            </a:r>
            <a:r>
              <a:rPr lang="ru-RU" dirty="0" err="1" smtClean="0"/>
              <a:t>подкрепа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494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0150" y="147955"/>
            <a:ext cx="7143699" cy="1354217"/>
          </a:xfrm>
        </p:spPr>
        <p:txBody>
          <a:bodyPr/>
          <a:lstStyle/>
          <a:p>
            <a:pPr algn="ctr"/>
            <a:r>
              <a:rPr lang="bg-BG" dirty="0" smtClean="0"/>
              <a:t>Сертификати и удостоверения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46303" y="2016378"/>
            <a:ext cx="8074659" cy="4431983"/>
          </a:xfrm>
        </p:spPr>
        <p:txBody>
          <a:bodyPr/>
          <a:lstStyle/>
          <a:p>
            <a:r>
              <a:rPr lang="bg-BG" dirty="0" smtClean="0"/>
              <a:t>-Удостоверение на тема “Мотивацията в учебния процес- техники и приложение. </a:t>
            </a:r>
            <a:r>
              <a:rPr lang="bg-BG" dirty="0" err="1" smtClean="0"/>
              <a:t>Бърнаут</a:t>
            </a:r>
            <a:r>
              <a:rPr lang="bg-BG" dirty="0" smtClean="0"/>
              <a:t>”</a:t>
            </a:r>
          </a:p>
          <a:p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“Инструментариум на съвременния учител”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-Удостоверение на тема “Основи на проектно-базираното обучение в облака със средства на ИКТ”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-Удостоверение  “Въвеждане на иновации в учебния процес чрез използване на платформи за електронни образователни услуги и съдържание”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-Удостоверение “ Формиране на ключови умения за работа </a:t>
            </a:r>
            <a:r>
              <a:rPr lang="bg-BG" smtClean="0"/>
              <a:t>в екип”</a:t>
            </a:r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тейнер за съдържа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7" y="1214421"/>
            <a:ext cx="4071965" cy="4024329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643042" y="2500306"/>
            <a:ext cx="257176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НАЧАЛНО УЧИЛИЩЕ</a:t>
            </a:r>
          </a:p>
          <a:p>
            <a:pPr algn="ctr"/>
            <a:r>
              <a:rPr lang="bg-BG" dirty="0" smtClean="0"/>
              <a:t>“Св.</a:t>
            </a:r>
            <a:r>
              <a:rPr lang="bg-BG" dirty="0" err="1" smtClean="0"/>
              <a:t>Св</a:t>
            </a:r>
            <a:r>
              <a:rPr lang="bg-BG" dirty="0" smtClean="0"/>
              <a:t>.Кирил и Методий</a:t>
            </a:r>
            <a:r>
              <a:rPr lang="en-GB" dirty="0" smtClean="0"/>
              <a:t>’’</a:t>
            </a:r>
            <a:endParaRPr lang="bg-BG" dirty="0" smtClean="0"/>
          </a:p>
          <a:p>
            <a:pPr algn="ctr"/>
            <a:r>
              <a:rPr lang="bg-BG" dirty="0" smtClean="0"/>
              <a:t>гр.Тополовград</a:t>
            </a:r>
            <a:r>
              <a:rPr lang="en-GB" dirty="0" smtClean="0"/>
              <a:t>,</a:t>
            </a:r>
          </a:p>
          <a:p>
            <a:pPr algn="ctr"/>
            <a:r>
              <a:rPr lang="bg-BG" dirty="0" smtClean="0"/>
              <a:t>общ. Тополовград</a:t>
            </a:r>
            <a:r>
              <a:rPr lang="en-GB" dirty="0" smtClean="0"/>
              <a:t>,</a:t>
            </a:r>
          </a:p>
          <a:p>
            <a:pPr algn="ctr"/>
            <a:r>
              <a:rPr lang="bg-BG" dirty="0" err="1" smtClean="0"/>
              <a:t>обл</a:t>
            </a:r>
            <a:r>
              <a:rPr lang="bg-BG" dirty="0" smtClean="0"/>
              <a:t>. Хасково</a:t>
            </a:r>
            <a:endParaRPr lang="bg-B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2852" y="335279"/>
            <a:ext cx="621487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64" y="483234"/>
            <a:ext cx="5512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Снимков</a:t>
            </a:r>
            <a:r>
              <a:rPr spc="-85" dirty="0"/>
              <a:t> </a:t>
            </a:r>
            <a:r>
              <a:rPr dirty="0"/>
              <a:t>материал</a:t>
            </a:r>
          </a:p>
        </p:txBody>
      </p:sp>
      <p:sp>
        <p:nvSpPr>
          <p:cNvPr id="4" name="object 4"/>
          <p:cNvSpPr/>
          <p:nvPr/>
        </p:nvSpPr>
        <p:spPr>
          <a:xfrm>
            <a:off x="142844" y="1428736"/>
            <a:ext cx="396240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409" y="1465325"/>
            <a:ext cx="3817620" cy="2735580"/>
          </a:xfrm>
          <a:custGeom>
            <a:avLst/>
            <a:gdLst/>
            <a:ahLst/>
            <a:cxnLst/>
            <a:rect l="l" t="t" r="r" b="b"/>
            <a:pathLst>
              <a:path w="3817620" h="2735579">
                <a:moveTo>
                  <a:pt x="0" y="2735580"/>
                </a:moveTo>
                <a:lnTo>
                  <a:pt x="3817620" y="2735580"/>
                </a:lnTo>
                <a:lnTo>
                  <a:pt x="3817620" y="0"/>
                </a:lnTo>
                <a:lnTo>
                  <a:pt x="0" y="0"/>
                </a:lnTo>
                <a:lnTo>
                  <a:pt x="0" y="273558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364" y="2212848"/>
            <a:ext cx="4611623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1321" y="2257805"/>
            <a:ext cx="4467225" cy="3360420"/>
          </a:xfrm>
          <a:custGeom>
            <a:avLst/>
            <a:gdLst/>
            <a:ahLst/>
            <a:cxnLst/>
            <a:rect l="l" t="t" r="r" b="b"/>
            <a:pathLst>
              <a:path w="4467225" h="3360420">
                <a:moveTo>
                  <a:pt x="0" y="3360420"/>
                </a:moveTo>
                <a:lnTo>
                  <a:pt x="4466844" y="3360420"/>
                </a:lnTo>
                <a:lnTo>
                  <a:pt x="4466844" y="0"/>
                </a:lnTo>
                <a:lnTo>
                  <a:pt x="0" y="0"/>
                </a:lnTo>
                <a:lnTo>
                  <a:pt x="0" y="3360420"/>
                </a:lnTo>
                <a:close/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87" y="4300728"/>
            <a:ext cx="3669791" cy="2397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445" y="4345685"/>
            <a:ext cx="3525520" cy="2252980"/>
          </a:xfrm>
          <a:custGeom>
            <a:avLst/>
            <a:gdLst/>
            <a:ahLst/>
            <a:cxnLst/>
            <a:rect l="l" t="t" r="r" b="b"/>
            <a:pathLst>
              <a:path w="3525520" h="2252979">
                <a:moveTo>
                  <a:pt x="0" y="2252472"/>
                </a:moveTo>
                <a:lnTo>
                  <a:pt x="3525012" y="2252472"/>
                </a:lnTo>
                <a:lnTo>
                  <a:pt x="3525012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ASROCK\Downloads\28944902_1749170368475602_1561913605_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285992"/>
            <a:ext cx="4357718" cy="3286148"/>
          </a:xfrm>
          <a:prstGeom prst="rect">
            <a:avLst/>
          </a:prstGeom>
          <a:noFill/>
        </p:spPr>
      </p:pic>
      <p:pic>
        <p:nvPicPr>
          <p:cNvPr id="1027" name="Picture 3" descr="C:\Users\ASROCK\Downloads\18738970_1514488385267977_5239924359858779448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3714776" cy="2643206"/>
          </a:xfrm>
          <a:prstGeom prst="rect">
            <a:avLst/>
          </a:prstGeom>
          <a:noFill/>
        </p:spPr>
      </p:pic>
      <p:pic>
        <p:nvPicPr>
          <p:cNvPr id="1028" name="Picture 4" descr="C:\Users\ASROCK\Downloads\18766816_1443572402368366_9210616252128457539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357694"/>
            <a:ext cx="3429024" cy="22145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63" y="220978"/>
            <a:ext cx="3777996" cy="442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822" y="265938"/>
            <a:ext cx="3633470" cy="1752600"/>
          </a:xfrm>
          <a:custGeom>
            <a:avLst/>
            <a:gdLst/>
            <a:ahLst/>
            <a:cxnLst/>
            <a:rect l="l" t="t" r="r" b="b"/>
            <a:pathLst>
              <a:path w="3633470" h="1752600">
                <a:moveTo>
                  <a:pt x="0" y="1752599"/>
                </a:moveTo>
                <a:lnTo>
                  <a:pt x="3633216" y="1752599"/>
                </a:lnTo>
                <a:lnTo>
                  <a:pt x="3633216" y="0"/>
                </a:lnTo>
                <a:lnTo>
                  <a:pt x="0" y="0"/>
                </a:lnTo>
                <a:lnTo>
                  <a:pt x="0" y="175259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4608" y="150876"/>
            <a:ext cx="3755136" cy="21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9565" y="195834"/>
            <a:ext cx="3610610" cy="2037714"/>
          </a:xfrm>
          <a:custGeom>
            <a:avLst/>
            <a:gdLst/>
            <a:ahLst/>
            <a:cxnLst/>
            <a:rect l="l" t="t" r="r" b="b"/>
            <a:pathLst>
              <a:path w="3610609" h="2037714">
                <a:moveTo>
                  <a:pt x="0" y="2037587"/>
                </a:moveTo>
                <a:lnTo>
                  <a:pt x="3610355" y="2037587"/>
                </a:lnTo>
                <a:lnTo>
                  <a:pt x="3610355" y="0"/>
                </a:lnTo>
                <a:lnTo>
                  <a:pt x="0" y="0"/>
                </a:lnTo>
                <a:lnTo>
                  <a:pt x="0" y="2037587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236" y="2221992"/>
            <a:ext cx="3898391" cy="2397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194" y="2266950"/>
            <a:ext cx="3754120" cy="2252980"/>
          </a:xfrm>
          <a:custGeom>
            <a:avLst/>
            <a:gdLst/>
            <a:ahLst/>
            <a:cxnLst/>
            <a:rect l="l" t="t" r="r" b="b"/>
            <a:pathLst>
              <a:path w="3754120" h="2252979">
                <a:moveTo>
                  <a:pt x="0" y="2252472"/>
                </a:moveTo>
                <a:lnTo>
                  <a:pt x="3753611" y="2252472"/>
                </a:lnTo>
                <a:lnTo>
                  <a:pt x="3753611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4608" y="2293620"/>
            <a:ext cx="3826764" cy="2200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9565" y="2338577"/>
            <a:ext cx="3682365" cy="2056130"/>
          </a:xfrm>
          <a:custGeom>
            <a:avLst/>
            <a:gdLst/>
            <a:ahLst/>
            <a:cxnLst/>
            <a:rect l="l" t="t" r="r" b="b"/>
            <a:pathLst>
              <a:path w="3682365" h="2056129">
                <a:moveTo>
                  <a:pt x="0" y="2055876"/>
                </a:moveTo>
                <a:lnTo>
                  <a:pt x="3681984" y="2055876"/>
                </a:lnTo>
                <a:lnTo>
                  <a:pt x="3681984" y="0"/>
                </a:lnTo>
                <a:lnTo>
                  <a:pt x="0" y="0"/>
                </a:lnTo>
                <a:lnTo>
                  <a:pt x="0" y="2055876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6748" y="4556758"/>
            <a:ext cx="3540252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1705" y="4601716"/>
            <a:ext cx="3395979" cy="2256790"/>
          </a:xfrm>
          <a:custGeom>
            <a:avLst/>
            <a:gdLst/>
            <a:ahLst/>
            <a:cxnLst/>
            <a:rect l="l" t="t" r="r" b="b"/>
            <a:pathLst>
              <a:path w="3395979" h="2256790">
                <a:moveTo>
                  <a:pt x="3395472" y="2256280"/>
                </a:moveTo>
                <a:lnTo>
                  <a:pt x="3395472" y="0"/>
                </a:lnTo>
                <a:lnTo>
                  <a:pt x="0" y="0"/>
                </a:lnTo>
                <a:lnTo>
                  <a:pt x="0" y="225628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ASROCK\Downloads\14330068_1491635330862918_6287163820949377577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28"/>
            <a:ext cx="3857652" cy="61436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08" y="285729"/>
            <a:ext cx="3682364" cy="194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56758"/>
            <a:ext cx="4176464" cy="230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08" y="2293112"/>
            <a:ext cx="3672157" cy="220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1484" y="0"/>
            <a:ext cx="2951988" cy="361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8820" y="2855976"/>
            <a:ext cx="119176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1195" y="2855976"/>
            <a:ext cx="6301739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7464" y="3282696"/>
            <a:ext cx="733653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4976" y="3709415"/>
            <a:ext cx="605180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020" y="4136135"/>
            <a:ext cx="267462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5247" y="4136135"/>
            <a:ext cx="752855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744" y="2949701"/>
            <a:ext cx="6851650" cy="203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indent="-762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‘’За да </a:t>
            </a:r>
            <a:r>
              <a:rPr sz="2800" b="1" i="1" spc="-35" dirty="0">
                <a:solidFill>
                  <a:srgbClr val="FFC000"/>
                </a:solidFill>
                <a:latin typeface="Arial"/>
                <a:cs typeface="Arial"/>
              </a:rPr>
              <a:t>бъдеш </a:t>
            </a:r>
            <a:r>
              <a:rPr sz="2800" b="1" i="1" spc="-40" dirty="0">
                <a:solidFill>
                  <a:srgbClr val="FFC000"/>
                </a:solidFill>
                <a:latin typeface="Arial"/>
                <a:cs typeface="Arial"/>
              </a:rPr>
              <a:t>добър </a:t>
            </a:r>
            <a:r>
              <a:rPr sz="2800" b="1" i="1" spc="-10" dirty="0">
                <a:solidFill>
                  <a:srgbClr val="FFC000"/>
                </a:solidFill>
                <a:latin typeface="Arial"/>
                <a:cs typeface="Arial"/>
              </a:rPr>
              <a:t>преподавател, 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необходимо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е да обичаш </a:t>
            </a:r>
            <a:r>
              <a:rPr sz="2800" b="1" i="1" spc="-20" dirty="0">
                <a:solidFill>
                  <a:srgbClr val="FFC000"/>
                </a:solidFill>
                <a:latin typeface="Arial"/>
                <a:cs typeface="Arial"/>
              </a:rPr>
              <a:t>това, </a:t>
            </a:r>
            <a:r>
              <a:rPr sz="2800" b="1" i="1" spc="-10" dirty="0">
                <a:solidFill>
                  <a:srgbClr val="FFC000"/>
                </a:solidFill>
                <a:latin typeface="Arial"/>
                <a:cs typeface="Arial"/>
              </a:rPr>
              <a:t>което  преподаваш,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тези,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на</a:t>
            </a:r>
            <a:r>
              <a:rPr sz="2800" b="1" i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които</a:t>
            </a:r>
            <a:endParaRPr sz="280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</a:pPr>
            <a:r>
              <a:rPr sz="2800" b="1" i="1" spc="-20" dirty="0">
                <a:solidFill>
                  <a:srgbClr val="FFC000"/>
                </a:solidFill>
                <a:latin typeface="Arial"/>
                <a:cs typeface="Arial"/>
              </a:rPr>
              <a:t>преподаваш.’’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2000" b="1" i="1" spc="-5" dirty="0">
                <a:solidFill>
                  <a:srgbClr val="92D050"/>
                </a:solidFill>
                <a:latin typeface="Arial"/>
                <a:cs typeface="Arial"/>
              </a:rPr>
              <a:t>В. </a:t>
            </a:r>
            <a:r>
              <a:rPr sz="2000" b="1" i="1" dirty="0">
                <a:solidFill>
                  <a:srgbClr val="92D050"/>
                </a:solidFill>
                <a:latin typeface="Arial"/>
                <a:cs typeface="Arial"/>
              </a:rPr>
              <a:t>О.</a:t>
            </a:r>
            <a:r>
              <a:rPr sz="2000" b="1" i="1" spc="-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92D050"/>
                </a:solidFill>
                <a:latin typeface="Arial"/>
                <a:cs typeface="Arial"/>
              </a:rPr>
              <a:t>Ключевски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5884" y="0"/>
            <a:ext cx="2540508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9766" y="97612"/>
            <a:ext cx="184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За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мен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411" y="1295400"/>
            <a:ext cx="5801995" cy="4680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928662" y="1997838"/>
            <a:ext cx="528641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solidFill>
                  <a:srgbClr val="C00000"/>
                </a:solidFill>
              </a:rPr>
              <a:t>Станка Генова Краева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гр. Тополовград,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 ул. “Сергей </a:t>
            </a:r>
            <a:r>
              <a:rPr lang="bg-BG" sz="2400" dirty="0" err="1" smtClean="0">
                <a:solidFill>
                  <a:srgbClr val="C00000"/>
                </a:solidFill>
              </a:rPr>
              <a:t>Румянцев</a:t>
            </a:r>
            <a:r>
              <a:rPr lang="bg-BG" sz="2400" dirty="0" smtClean="0">
                <a:solidFill>
                  <a:srgbClr val="C00000"/>
                </a:solidFill>
              </a:rPr>
              <a:t>” №16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Националност: Българска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Длъжност: Старши учител в начален етап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Образование: Висше , магистър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Специалност: учител по биология, преквалификация на специалист с висше образование  - НУП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Педагогически стаж- 32 години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С четвърта ПКС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bg-BG" sz="2400" dirty="0" smtClean="0">
                <a:solidFill>
                  <a:srgbClr val="C00000"/>
                </a:solidFill>
              </a:rPr>
              <a:t>-</a:t>
            </a:r>
            <a:r>
              <a:rPr lang="bg-BG" sz="2400" dirty="0" err="1" smtClean="0">
                <a:solidFill>
                  <a:srgbClr val="C00000"/>
                </a:solidFill>
              </a:rPr>
              <a:t>mail</a:t>
            </a:r>
            <a:r>
              <a:rPr lang="bg-BG" sz="2400" dirty="0" smtClean="0">
                <a:solidFill>
                  <a:srgbClr val="C00000"/>
                </a:solidFill>
              </a:rPr>
              <a:t> – </a:t>
            </a:r>
            <a:r>
              <a:rPr lang="bg-BG" sz="2400" dirty="0" err="1" smtClean="0">
                <a:solidFill>
                  <a:srgbClr val="C00000"/>
                </a:solidFill>
                <a:hlinkClick r:id="rId3"/>
              </a:rPr>
              <a:t>st</a:t>
            </a:r>
            <a:r>
              <a:rPr lang="bg-BG" sz="2400" dirty="0" smtClean="0">
                <a:solidFill>
                  <a:srgbClr val="C00000"/>
                </a:solidFill>
                <a:hlinkClick r:id="rId3"/>
              </a:rPr>
              <a:t>.</a:t>
            </a:r>
            <a:r>
              <a:rPr lang="bg-BG" sz="2400" dirty="0" err="1" smtClean="0">
                <a:solidFill>
                  <a:srgbClr val="C00000"/>
                </a:solidFill>
                <a:hlinkClick r:id="rId3"/>
              </a:rPr>
              <a:t>kraeva@abv</a:t>
            </a:r>
            <a:r>
              <a:rPr lang="bg-BG" sz="2400" dirty="0" smtClean="0">
                <a:solidFill>
                  <a:srgbClr val="C00000"/>
                </a:solidFill>
                <a:hlinkClick r:id="rId3"/>
              </a:rPr>
              <a:t>.</a:t>
            </a:r>
            <a:r>
              <a:rPr lang="bg-BG" sz="2400" dirty="0" err="1" smtClean="0">
                <a:solidFill>
                  <a:srgbClr val="C00000"/>
                </a:solidFill>
                <a:hlinkClick r:id="rId3"/>
              </a:rPr>
              <a:t>bg</a:t>
            </a:r>
            <a:endParaRPr lang="bg-BG" sz="2400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</p:txBody>
      </p:sp>
      <p:pic>
        <p:nvPicPr>
          <p:cNvPr id="6" name="Картина 5" descr="C:\Users\ASROCK\Downloads\14330068_1491635330862918_6287163820949377577_n.jpg"/>
          <p:cNvPicPr/>
          <p:nvPr/>
        </p:nvPicPr>
        <p:blipFill>
          <a:blip r:embed="rId4"/>
          <a:srcRect l="34039" t="3038" r="35097" b="73316"/>
          <a:stretch>
            <a:fillRect/>
          </a:stretch>
        </p:blipFill>
        <p:spPr bwMode="auto">
          <a:xfrm>
            <a:off x="6072198" y="292893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0"/>
            <a:ext cx="800100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663" y="670559"/>
            <a:ext cx="617524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725" marR="5080" indent="-8356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Мотиви за </a:t>
            </a:r>
            <a:r>
              <a:rPr dirty="0"/>
              <a:t>изготвяне на  </a:t>
            </a:r>
            <a:r>
              <a:rPr i="1" dirty="0"/>
              <a:t>моето</a:t>
            </a:r>
            <a:r>
              <a:rPr i="1" spc="-15" dirty="0"/>
              <a:t> </a:t>
            </a:r>
            <a:r>
              <a:rPr i="1" dirty="0"/>
              <a:t>портфолио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2230882"/>
            <a:ext cx="807402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Осъзнавам </a:t>
            </a:r>
            <a:r>
              <a:rPr sz="2000" i="1" spc="-5" dirty="0">
                <a:latin typeface="Arial"/>
                <a:cs typeface="Arial"/>
              </a:rPr>
              <a:t>портфолиото като инструмент за себепознание 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самооценка, както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неговия </a:t>
            </a:r>
            <a:r>
              <a:rPr sz="2000" i="1" dirty="0">
                <a:latin typeface="Arial"/>
                <a:cs typeface="Arial"/>
              </a:rPr>
              <a:t>развиващ</a:t>
            </a:r>
            <a:r>
              <a:rPr sz="2000" i="1" spc="4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смисъл;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7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spc="-5" dirty="0">
                <a:latin typeface="Arial"/>
                <a:cs typeface="Arial"/>
              </a:rPr>
              <a:t>Чрез него </a:t>
            </a:r>
            <a:r>
              <a:rPr sz="2000" i="1" spc="-10" dirty="0">
                <a:latin typeface="Arial"/>
                <a:cs typeface="Arial"/>
              </a:rPr>
              <a:t>ще </a:t>
            </a:r>
            <a:r>
              <a:rPr sz="2000" i="1" spc="-5" dirty="0">
                <a:latin typeface="Arial"/>
                <a:cs typeface="Arial"/>
              </a:rPr>
              <a:t>бъде възможно </a:t>
            </a:r>
            <a:r>
              <a:rPr sz="2000" i="1" dirty="0">
                <a:latin typeface="Arial"/>
                <a:cs typeface="Arial"/>
              </a:rPr>
              <a:t>да </a:t>
            </a:r>
            <a:r>
              <a:rPr sz="2000" i="1" spc="-5" dirty="0">
                <a:latin typeface="Arial"/>
                <a:cs typeface="Arial"/>
              </a:rPr>
              <a:t>се проследи индивидуалното  </a:t>
            </a:r>
            <a:r>
              <a:rPr sz="2000" i="1" dirty="0">
                <a:latin typeface="Arial"/>
                <a:cs typeface="Arial"/>
              </a:rPr>
              <a:t>качество на </a:t>
            </a:r>
            <a:r>
              <a:rPr sz="2000" i="1" spc="-5" dirty="0">
                <a:latin typeface="Arial"/>
                <a:cs typeface="Arial"/>
              </a:rPr>
              <a:t>моята работа,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съответствие </a:t>
            </a:r>
            <a:r>
              <a:rPr sz="2000" i="1" dirty="0">
                <a:latin typeface="Arial"/>
                <a:cs typeface="Arial"/>
              </a:rPr>
              <a:t>с  </a:t>
            </a:r>
            <a:r>
              <a:rPr sz="2000" i="1" spc="-5" dirty="0">
                <a:latin typeface="Arial"/>
                <a:cs typeface="Arial"/>
              </a:rPr>
              <a:t>предварително поставените </a:t>
            </a:r>
            <a:r>
              <a:rPr sz="2000" i="1" dirty="0">
                <a:latin typeface="Arial"/>
                <a:cs typeface="Arial"/>
              </a:rPr>
              <a:t>от </a:t>
            </a:r>
            <a:r>
              <a:rPr sz="2000" i="1" spc="-5" dirty="0">
                <a:latin typeface="Arial"/>
                <a:cs typeface="Arial"/>
              </a:rPr>
              <a:t>мен цели, задачи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10" dirty="0">
                <a:latin typeface="Arial"/>
                <a:cs typeface="Arial"/>
              </a:rPr>
              <a:t>моята  </a:t>
            </a:r>
            <a:r>
              <a:rPr sz="2000" i="1" dirty="0">
                <a:latin typeface="Arial"/>
                <a:cs typeface="Arial"/>
              </a:rPr>
              <a:t>философия за </a:t>
            </a:r>
            <a:r>
              <a:rPr sz="2000" i="1" spc="-5" dirty="0">
                <a:latin typeface="Arial"/>
                <a:cs typeface="Arial"/>
              </a:rPr>
              <a:t>ролята ми като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учител;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354965" algn="l"/>
                <a:tab pos="355600" algn="l"/>
                <a:tab pos="2331085" algn="l"/>
                <a:tab pos="3879215" algn="l"/>
                <a:tab pos="4626610" algn="l"/>
                <a:tab pos="5452110" algn="l"/>
                <a:tab pos="5845810" algn="l"/>
                <a:tab pos="7919084" algn="l"/>
              </a:tabLst>
            </a:pPr>
            <a:r>
              <a:rPr sz="2000" i="1" dirty="0">
                <a:latin typeface="Arial"/>
                <a:cs typeface="Arial"/>
              </a:rPr>
              <a:t>Елек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spc="-5" dirty="0">
                <a:latin typeface="Arial"/>
                <a:cs typeface="Arial"/>
              </a:rPr>
              <a:t>ро</a:t>
            </a:r>
            <a:r>
              <a:rPr sz="2000" i="1" spc="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н</a:t>
            </a:r>
            <a:r>
              <a:rPr sz="2000" i="1" spc="-10" dirty="0">
                <a:latin typeface="Arial"/>
                <a:cs typeface="Arial"/>
              </a:rPr>
              <a:t>от</a:t>
            </a:r>
            <a:r>
              <a:rPr sz="2000" i="1" dirty="0">
                <a:latin typeface="Arial"/>
                <a:cs typeface="Arial"/>
              </a:rPr>
              <a:t>о	</a:t>
            </a:r>
            <a:r>
              <a:rPr sz="2000" i="1" spc="-5" dirty="0">
                <a:latin typeface="Arial"/>
                <a:cs typeface="Arial"/>
              </a:rPr>
              <a:t>пор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ф</a:t>
            </a:r>
            <a:r>
              <a:rPr sz="2000" i="1" spc="-10" dirty="0">
                <a:latin typeface="Arial"/>
                <a:cs typeface="Arial"/>
              </a:rPr>
              <a:t>о</a:t>
            </a:r>
            <a:r>
              <a:rPr sz="2000" i="1" dirty="0">
                <a:latin typeface="Arial"/>
                <a:cs typeface="Arial"/>
              </a:rPr>
              <a:t>лио	</a:t>
            </a:r>
            <a:r>
              <a:rPr sz="2000" i="1" spc="-5" dirty="0">
                <a:latin typeface="Arial"/>
                <a:cs typeface="Arial"/>
              </a:rPr>
              <a:t>ка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о	</a:t>
            </a:r>
            <a:r>
              <a:rPr sz="2000" i="1" spc="-1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а</a:t>
            </a:r>
            <a:r>
              <a:rPr sz="2000" i="1" spc="-10" dirty="0">
                <a:latin typeface="Arial"/>
                <a:cs typeface="Arial"/>
              </a:rPr>
              <a:t>ч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dirty="0">
                <a:latin typeface="Arial"/>
                <a:cs typeface="Arial"/>
              </a:rPr>
              <a:t>н	за	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spc="-1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форма</a:t>
            </a:r>
            <a:r>
              <a:rPr sz="2000" i="1" spc="-15" dirty="0">
                <a:latin typeface="Arial"/>
                <a:cs typeface="Arial"/>
              </a:rPr>
              <a:t>ци</a:t>
            </a:r>
            <a:r>
              <a:rPr sz="2000" i="1" spc="-5" dirty="0">
                <a:latin typeface="Arial"/>
                <a:cs typeface="Arial"/>
              </a:rPr>
              <a:t>он</a:t>
            </a:r>
            <a:r>
              <a:rPr sz="2000" i="1" spc="-15" dirty="0">
                <a:latin typeface="Arial"/>
                <a:cs typeface="Arial"/>
              </a:rPr>
              <a:t>е</a:t>
            </a:r>
            <a:r>
              <a:rPr sz="2000" i="1" dirty="0">
                <a:latin typeface="Arial"/>
                <a:cs typeface="Arial"/>
              </a:rPr>
              <a:t>н	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професионален </a:t>
            </a:r>
            <a:r>
              <a:rPr sz="2000" i="1" spc="-5" dirty="0">
                <a:latin typeface="Arial"/>
                <a:cs typeface="Arial"/>
              </a:rPr>
              <a:t>обмен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мрежата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/Интернет/;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Прозрачност и </a:t>
            </a:r>
            <a:r>
              <a:rPr sz="2000" i="1" spc="-5" dirty="0">
                <a:latin typeface="Arial"/>
                <a:cs typeface="Arial"/>
              </a:rPr>
              <a:t>доказателственост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моята работа, които  </a:t>
            </a:r>
            <a:r>
              <a:rPr sz="2000" i="1" dirty="0">
                <a:latin typeface="Arial"/>
                <a:cs typeface="Arial"/>
              </a:rPr>
              <a:t>биха допринесли за </a:t>
            </a:r>
            <a:r>
              <a:rPr sz="2000" i="1" spc="-5" dirty="0">
                <a:latin typeface="Arial"/>
                <a:cs typeface="Arial"/>
              </a:rPr>
              <a:t>повече </a:t>
            </a:r>
            <a:r>
              <a:rPr sz="2000" i="1" dirty="0">
                <a:latin typeface="Arial"/>
                <a:cs typeface="Arial"/>
              </a:rPr>
              <a:t>сигурност в</a:t>
            </a:r>
            <a:r>
              <a:rPr sz="2000" i="1" spc="-1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нея.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597" y="5836107"/>
            <a:ext cx="6899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*Забележка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Портфолиото </a:t>
            </a:r>
            <a:r>
              <a:rPr sz="1200" dirty="0">
                <a:latin typeface="Arial"/>
                <a:cs typeface="Arial"/>
              </a:rPr>
              <a:t>е </a:t>
            </a:r>
            <a:r>
              <a:rPr sz="1200" spc="-10" dirty="0">
                <a:latin typeface="Arial"/>
                <a:cs typeface="Arial"/>
              </a:rPr>
              <a:t>отворено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подлежи </a:t>
            </a:r>
            <a:r>
              <a:rPr sz="1200" spc="-5" dirty="0">
                <a:latin typeface="Arial"/>
                <a:cs typeface="Arial"/>
              </a:rPr>
              <a:t>на изменение, допълнение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актуализация </a:t>
            </a:r>
            <a:r>
              <a:rPr sz="1200" spc="-15" dirty="0">
                <a:latin typeface="Arial"/>
                <a:cs typeface="Arial"/>
              </a:rPr>
              <a:t>във  </a:t>
            </a:r>
            <a:r>
              <a:rPr sz="1200" spc="-5" dirty="0">
                <a:latin typeface="Arial"/>
                <a:cs typeface="Arial"/>
              </a:rPr>
              <a:t>всеки </a:t>
            </a:r>
            <a:r>
              <a:rPr sz="1200" spc="-10" dirty="0">
                <a:latin typeface="Arial"/>
                <a:cs typeface="Arial"/>
              </a:rPr>
              <a:t>един </a:t>
            </a:r>
            <a:r>
              <a:rPr sz="1200" dirty="0">
                <a:latin typeface="Arial"/>
                <a:cs typeface="Arial"/>
              </a:rPr>
              <a:t>момент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дейността </a:t>
            </a:r>
            <a:r>
              <a:rPr sz="1200" dirty="0">
                <a:latin typeface="Arial"/>
                <a:cs typeface="Arial"/>
              </a:rPr>
              <a:t>ми </a:t>
            </a:r>
            <a:r>
              <a:rPr sz="1200" spc="-5" dirty="0">
                <a:latin typeface="Arial"/>
                <a:cs typeface="Arial"/>
              </a:rPr>
              <a:t>като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учител.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424" y="138684"/>
            <a:ext cx="6967728" cy="101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6411" y="687323"/>
            <a:ext cx="245973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571" rIns="0" bIns="0" rtlCol="0">
            <a:spAutoFit/>
          </a:bodyPr>
          <a:lstStyle/>
          <a:p>
            <a:pPr marL="2580005" marR="5080" indent="-219075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МОЯТА ФИЛОСОФИЯ</a:t>
            </a:r>
            <a:r>
              <a:rPr sz="3600" spc="-60" dirty="0"/>
              <a:t> </a:t>
            </a:r>
            <a:r>
              <a:rPr sz="3600" dirty="0"/>
              <a:t>КАТО  </a:t>
            </a:r>
            <a:r>
              <a:rPr sz="3600" i="1" spc="-5" dirty="0"/>
              <a:t>УЧИТЕЛ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044644" y="1410500"/>
            <a:ext cx="1822563" cy="1558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2860" y="2218690"/>
            <a:ext cx="617474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i="1" spc="-15" dirty="0">
                <a:latin typeface="Arial"/>
                <a:cs typeface="Arial"/>
              </a:rPr>
              <a:t>Създаване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10" dirty="0">
                <a:latin typeface="Arial"/>
                <a:cs typeface="Arial"/>
              </a:rPr>
              <a:t>атмосфера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10" dirty="0">
                <a:latin typeface="Arial"/>
                <a:cs typeface="Arial"/>
              </a:rPr>
              <a:t>уважение, обич </a:t>
            </a:r>
            <a:r>
              <a:rPr sz="1800" i="1" dirty="0">
                <a:latin typeface="Arial"/>
                <a:cs typeface="Arial"/>
              </a:rPr>
              <a:t>и  </a:t>
            </a:r>
            <a:r>
              <a:rPr sz="1800" i="1" spc="-10" dirty="0">
                <a:latin typeface="Arial"/>
                <a:cs typeface="Arial"/>
              </a:rPr>
              <a:t>доверие;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  <a:tab pos="1713864" algn="l"/>
              </a:tabLst>
            </a:pPr>
            <a:r>
              <a:rPr sz="1800" i="1" spc="-25" dirty="0">
                <a:latin typeface="Arial"/>
                <a:cs typeface="Arial"/>
              </a:rPr>
              <a:t>Качествено	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10" dirty="0">
                <a:latin typeface="Arial"/>
                <a:cs typeface="Arial"/>
              </a:rPr>
              <a:t>образно преподаване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достъпен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i="1" spc="-20" dirty="0">
                <a:latin typeface="Arial"/>
                <a:cs typeface="Arial"/>
              </a:rPr>
              <a:t>разбираем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език;</a:t>
            </a:r>
            <a:endParaRPr sz="1800">
              <a:latin typeface="Arial"/>
              <a:cs typeface="Arial"/>
            </a:endParaRPr>
          </a:p>
          <a:p>
            <a:pPr marL="299720" marR="484505" indent="-2997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i="1" spc="-5" dirty="0">
                <a:latin typeface="Arial"/>
                <a:cs typeface="Arial"/>
              </a:rPr>
              <a:t>Фокусиране </a:t>
            </a:r>
            <a:r>
              <a:rPr sz="1800" i="1" spc="-35" dirty="0">
                <a:latin typeface="Arial"/>
                <a:cs typeface="Arial"/>
              </a:rPr>
              <a:t>върху </a:t>
            </a:r>
            <a:r>
              <a:rPr sz="1800" i="1" spc="-10" dirty="0">
                <a:latin typeface="Arial"/>
                <a:cs typeface="Arial"/>
              </a:rPr>
              <a:t>индивидуалните потребности 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в </a:t>
            </a:r>
            <a:r>
              <a:rPr sz="1800" i="1" spc="-10" dirty="0">
                <a:latin typeface="Arial"/>
                <a:cs typeface="Arial"/>
              </a:rPr>
              <a:t>процеса </a:t>
            </a:r>
            <a:r>
              <a:rPr sz="1800" i="1" spc="-5" dirty="0">
                <a:latin typeface="Arial"/>
                <a:cs typeface="Arial"/>
              </a:rPr>
              <a:t>на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учене;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i="1" spc="-10" dirty="0">
                <a:latin typeface="Arial"/>
                <a:cs typeface="Arial"/>
              </a:rPr>
              <a:t>Откриване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силните </a:t>
            </a:r>
            <a:r>
              <a:rPr sz="1800" i="1" spc="-10" dirty="0">
                <a:latin typeface="Arial"/>
                <a:cs typeface="Arial"/>
              </a:rPr>
              <a:t>страни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i="1" spc="-15" dirty="0">
                <a:latin typeface="Arial"/>
                <a:cs typeface="Arial"/>
              </a:rPr>
              <a:t>тяхното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надграждане;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62585" algn="l"/>
                <a:tab pos="363220" algn="l"/>
              </a:tabLst>
            </a:pPr>
            <a:r>
              <a:rPr sz="1800" i="1" spc="-5" dirty="0">
                <a:latin typeface="Arial"/>
                <a:cs typeface="Arial"/>
              </a:rPr>
              <a:t>Мотивиране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10" dirty="0">
                <a:latin typeface="Arial"/>
                <a:cs typeface="Arial"/>
              </a:rPr>
              <a:t>стимулиране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да учат и  да се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развиват;</a:t>
            </a:r>
            <a:endParaRPr sz="1800">
              <a:latin typeface="Arial"/>
              <a:cs typeface="Arial"/>
            </a:endParaRPr>
          </a:p>
          <a:p>
            <a:pPr marL="299085" marR="13462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i="1" spc="-20" dirty="0">
                <a:latin typeface="Arial"/>
                <a:cs typeface="Arial"/>
              </a:rPr>
              <a:t>Насърчаване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10" dirty="0">
                <a:latin typeface="Arial"/>
                <a:cs typeface="Arial"/>
              </a:rPr>
              <a:t>инициативността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да  </a:t>
            </a:r>
            <a:r>
              <a:rPr sz="1800" i="1" spc="-10" dirty="0">
                <a:latin typeface="Arial"/>
                <a:cs typeface="Arial"/>
              </a:rPr>
              <a:t>предлагат </a:t>
            </a:r>
            <a:r>
              <a:rPr sz="1800" i="1" spc="-15" dirty="0">
                <a:latin typeface="Arial"/>
                <a:cs typeface="Arial"/>
              </a:rPr>
              <a:t>различни </a:t>
            </a:r>
            <a:r>
              <a:rPr sz="1800" i="1" spc="-5" dirty="0">
                <a:latin typeface="Arial"/>
                <a:cs typeface="Arial"/>
              </a:rPr>
              <a:t>решения на даден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проблем.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7645" marR="60325" indent="34925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Вярвам, </a:t>
            </a:r>
            <a:r>
              <a:rPr sz="1800" i="1" dirty="0">
                <a:latin typeface="Arial"/>
                <a:cs typeface="Arial"/>
              </a:rPr>
              <a:t>че </a:t>
            </a:r>
            <a:r>
              <a:rPr sz="1800" i="1" spc="-15" dirty="0">
                <a:latin typeface="Arial"/>
                <a:cs typeface="Arial"/>
              </a:rPr>
              <a:t>учител, който обучава, без </a:t>
            </a:r>
            <a:r>
              <a:rPr sz="1800" i="1" dirty="0">
                <a:latin typeface="Arial"/>
                <a:cs typeface="Arial"/>
              </a:rPr>
              <a:t>да е </a:t>
            </a:r>
            <a:r>
              <a:rPr sz="1800" i="1" spc="-10" dirty="0">
                <a:latin typeface="Arial"/>
                <a:cs typeface="Arial"/>
              </a:rPr>
              <a:t>вдъхнал </a:t>
            </a:r>
            <a:r>
              <a:rPr sz="1800" i="1" dirty="0">
                <a:latin typeface="Arial"/>
                <a:cs typeface="Arial"/>
              </a:rPr>
              <a:t>у 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си </a:t>
            </a:r>
            <a:r>
              <a:rPr sz="1800" i="1" spc="-15" dirty="0">
                <a:latin typeface="Arial"/>
                <a:cs typeface="Arial"/>
              </a:rPr>
              <a:t>желание </a:t>
            </a:r>
            <a:r>
              <a:rPr sz="1800" i="1" dirty="0">
                <a:latin typeface="Arial"/>
                <a:cs typeface="Arial"/>
              </a:rPr>
              <a:t>да </a:t>
            </a:r>
            <a:r>
              <a:rPr sz="1800" i="1" spc="-10" dirty="0">
                <a:latin typeface="Arial"/>
                <a:cs typeface="Arial"/>
              </a:rPr>
              <a:t>учат, </a:t>
            </a:r>
            <a:r>
              <a:rPr sz="1800" i="1" spc="-15" dirty="0">
                <a:latin typeface="Arial"/>
                <a:cs typeface="Arial"/>
              </a:rPr>
              <a:t>кове </a:t>
            </a:r>
            <a:r>
              <a:rPr sz="1800" i="1" spc="-10" dirty="0">
                <a:latin typeface="Arial"/>
                <a:cs typeface="Arial"/>
              </a:rPr>
              <a:t>студено</a:t>
            </a:r>
            <a:r>
              <a:rPr sz="1800" i="1" spc="6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желязо.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335279"/>
            <a:ext cx="866851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365" y="483234"/>
            <a:ext cx="79730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ПЕДАГОГИЧЕСКА</a:t>
            </a:r>
            <a:r>
              <a:rPr spc="-85" dirty="0"/>
              <a:t> </a:t>
            </a:r>
            <a:r>
              <a:rPr dirty="0"/>
              <a:t>ДЕЙНОСТ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2233929"/>
            <a:ext cx="1307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ж</a:t>
            </a:r>
            <a:r>
              <a:rPr sz="1600" i="1" spc="-10" dirty="0">
                <a:latin typeface="Arial"/>
                <a:cs typeface="Arial"/>
              </a:rPr>
              <a:t>е</a:t>
            </a:r>
            <a:r>
              <a:rPr sz="1600" i="1" spc="-5" dirty="0">
                <a:latin typeface="Arial"/>
                <a:cs typeface="Arial"/>
              </a:rPr>
              <a:t>г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но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257" y="2233929"/>
            <a:ext cx="1458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1105" algn="l"/>
              </a:tabLst>
            </a:pPr>
            <a:r>
              <a:rPr sz="1600" i="1" spc="-10" dirty="0">
                <a:latin typeface="Arial"/>
                <a:cs typeface="Arial"/>
              </a:rPr>
              <a:t>пл</a:t>
            </a:r>
            <a:r>
              <a:rPr sz="1600" i="1" spc="-20" dirty="0">
                <a:latin typeface="Arial"/>
                <a:cs typeface="Arial"/>
              </a:rPr>
              <a:t>а</a:t>
            </a:r>
            <a:r>
              <a:rPr sz="1600" i="1" spc="-10" dirty="0">
                <a:latin typeface="Arial"/>
                <a:cs typeface="Arial"/>
              </a:rPr>
              <a:t>ниран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1319" y="2233929"/>
            <a:ext cx="1708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Arial"/>
                <a:cs typeface="Arial"/>
              </a:rPr>
              <a:t>педагогическата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3713" y="2233929"/>
            <a:ext cx="1482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2669" algn="l"/>
              </a:tabLst>
            </a:pP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ейно</a:t>
            </a:r>
            <a:r>
              <a:rPr sz="1600" i="1" spc="-5" dirty="0">
                <a:latin typeface="Arial"/>
                <a:cs typeface="Arial"/>
              </a:rPr>
              <a:t>ст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5" dirty="0">
                <a:latin typeface="Arial"/>
                <a:cs typeface="Arial"/>
              </a:rPr>
              <a:t>ч</a:t>
            </a:r>
            <a:r>
              <a:rPr sz="1600" i="1" spc="5" dirty="0">
                <a:latin typeface="Arial"/>
                <a:cs typeface="Arial"/>
              </a:rPr>
              <a:t>р</a:t>
            </a:r>
            <a:r>
              <a:rPr sz="1600" i="1" spc="-10" dirty="0">
                <a:latin typeface="Arial"/>
                <a:cs typeface="Arial"/>
              </a:rPr>
              <a:t>ез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9157" y="2233929"/>
            <a:ext cx="1834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97660" algn="l"/>
              </a:tabLst>
            </a:pPr>
            <a:r>
              <a:rPr sz="1600" i="1" spc="-10" dirty="0">
                <a:latin typeface="Arial"/>
                <a:cs typeface="Arial"/>
              </a:rPr>
              <a:t>разра</a:t>
            </a:r>
            <a:r>
              <a:rPr sz="1600" i="1" spc="-5" dirty="0">
                <a:latin typeface="Arial"/>
                <a:cs typeface="Arial"/>
              </a:rPr>
              <a:t>б</a:t>
            </a:r>
            <a:r>
              <a:rPr sz="1600" i="1" spc="5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т</a:t>
            </a:r>
            <a:r>
              <a:rPr sz="1600" i="1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ан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404" y="2477769"/>
            <a:ext cx="6211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5400" algn="l"/>
                <a:tab pos="2280285" algn="l"/>
                <a:tab pos="3201035" algn="l"/>
                <a:tab pos="3563620" algn="l"/>
                <a:tab pos="5212715" algn="l"/>
              </a:tabLst>
            </a:pPr>
            <a:r>
              <a:rPr sz="1600" i="1" spc="-5" dirty="0">
                <a:latin typeface="Arial"/>
                <a:cs typeface="Arial"/>
              </a:rPr>
              <a:t>тематични	работни	</a:t>
            </a:r>
            <a:r>
              <a:rPr sz="1600" i="1" spc="-10" dirty="0">
                <a:latin typeface="Arial"/>
                <a:cs typeface="Arial"/>
              </a:rPr>
              <a:t>планове	</a:t>
            </a:r>
            <a:r>
              <a:rPr sz="1600" i="1" spc="-5" dirty="0">
                <a:latin typeface="Arial"/>
                <a:cs typeface="Arial"/>
              </a:rPr>
              <a:t>по	</a:t>
            </a:r>
            <a:r>
              <a:rPr sz="1600" i="1" spc="-10" dirty="0">
                <a:latin typeface="Arial"/>
                <a:cs typeface="Arial"/>
              </a:rPr>
              <a:t>преподаваните	</a:t>
            </a:r>
            <a:r>
              <a:rPr sz="1600" i="1" spc="-5" dirty="0">
                <a:latin typeface="Arial"/>
                <a:cs typeface="Arial"/>
              </a:rPr>
              <a:t>предмети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6130" y="2477769"/>
            <a:ext cx="1675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904" algn="l"/>
              </a:tabLst>
            </a:pPr>
            <a:r>
              <a:rPr sz="1600" i="1" spc="-5" dirty="0">
                <a:latin typeface="Arial"/>
                <a:cs typeface="Arial"/>
              </a:rPr>
              <a:t>в	съответната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2721610"/>
            <a:ext cx="848550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1537970" algn="l"/>
                <a:tab pos="1945005" algn="l"/>
                <a:tab pos="2908300" algn="l"/>
                <a:tab pos="3599179" algn="l"/>
                <a:tab pos="4006215" algn="l"/>
                <a:tab pos="5241925" algn="l"/>
                <a:tab pos="6642734" algn="l"/>
                <a:tab pos="6939915" algn="l"/>
                <a:tab pos="8244840" algn="l"/>
              </a:tabLst>
            </a:pPr>
            <a:r>
              <a:rPr sz="1600" i="1" spc="-10" dirty="0">
                <a:latin typeface="Arial"/>
                <a:cs typeface="Arial"/>
              </a:rPr>
              <a:t>паралелк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начале</a:t>
            </a:r>
            <a:r>
              <a:rPr sz="1600" i="1" spc="-5" dirty="0">
                <a:latin typeface="Arial"/>
                <a:cs typeface="Arial"/>
              </a:rPr>
              <a:t>н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5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т</a:t>
            </a:r>
            <a:r>
              <a:rPr sz="1600" i="1" spc="5" dirty="0">
                <a:latin typeface="Arial"/>
                <a:cs typeface="Arial"/>
              </a:rPr>
              <a:t>а</a:t>
            </a:r>
            <a:r>
              <a:rPr sz="1600" i="1" spc="-5" dirty="0">
                <a:latin typeface="Arial"/>
                <a:cs typeface="Arial"/>
              </a:rPr>
              <a:t>п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с</a:t>
            </a:r>
            <a:r>
              <a:rPr sz="1600" i="1" spc="-10" dirty="0">
                <a:latin typeface="Arial"/>
                <a:cs typeface="Arial"/>
              </a:rPr>
              <a:t>н</a:t>
            </a:r>
            <a:r>
              <a:rPr sz="1600" i="1" dirty="0">
                <a:latin typeface="Arial"/>
                <a:cs typeface="Arial"/>
              </a:rPr>
              <a:t>о</a:t>
            </a:r>
            <a:r>
              <a:rPr sz="1600" i="1" spc="-10" dirty="0">
                <a:latin typeface="Arial"/>
                <a:cs typeface="Arial"/>
              </a:rPr>
              <a:t>вн</a:t>
            </a:r>
            <a:r>
              <a:rPr sz="1600" i="1" dirty="0">
                <a:latin typeface="Arial"/>
                <a:cs typeface="Arial"/>
              </a:rPr>
              <a:t>о</a:t>
            </a:r>
            <a:r>
              <a:rPr sz="1600" i="1" spc="-15" dirty="0">
                <a:latin typeface="Arial"/>
                <a:cs typeface="Arial"/>
              </a:rPr>
              <a:t>т</a:t>
            </a:r>
            <a:r>
              <a:rPr sz="1600" i="1" spc="-5" dirty="0">
                <a:latin typeface="Arial"/>
                <a:cs typeface="Arial"/>
              </a:rPr>
              <a:t>о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обр</a:t>
            </a:r>
            <a:r>
              <a:rPr sz="1600" i="1" spc="5" dirty="0">
                <a:latin typeface="Arial"/>
                <a:cs typeface="Arial"/>
              </a:rPr>
              <a:t>а</a:t>
            </a:r>
            <a:r>
              <a:rPr sz="1600" i="1" spc="-5" dirty="0">
                <a:latin typeface="Arial"/>
                <a:cs typeface="Arial"/>
              </a:rPr>
              <a:t>зова</a:t>
            </a:r>
            <a:r>
              <a:rPr sz="1600" i="1" dirty="0">
                <a:latin typeface="Arial"/>
                <a:cs typeface="Arial"/>
              </a:rPr>
              <a:t>н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5" dirty="0">
                <a:latin typeface="Arial"/>
                <a:cs typeface="Arial"/>
              </a:rPr>
              <a:t>и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опре</a:t>
            </a: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елян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акцентите </a:t>
            </a:r>
            <a:r>
              <a:rPr sz="1600" i="1" spc="-5" dirty="0">
                <a:latin typeface="Arial"/>
                <a:cs typeface="Arial"/>
              </a:rPr>
              <a:t>в </a:t>
            </a:r>
            <a:r>
              <a:rPr sz="1600" i="1" spc="-10" dirty="0">
                <a:latin typeface="Arial"/>
                <a:cs typeface="Arial"/>
              </a:rPr>
              <a:t>тематичното</a:t>
            </a:r>
            <a:r>
              <a:rPr sz="1600" i="1" spc="1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многообразие;</a:t>
            </a:r>
            <a:endParaRPr sz="16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Изготвянето </a:t>
            </a:r>
            <a:r>
              <a:rPr sz="1600" i="1" dirty="0">
                <a:latin typeface="Arial"/>
                <a:cs typeface="Arial"/>
              </a:rPr>
              <a:t>на </a:t>
            </a:r>
            <a:r>
              <a:rPr sz="1600" i="1" spc="-10" dirty="0">
                <a:latin typeface="Arial"/>
                <a:cs typeface="Arial"/>
              </a:rPr>
              <a:t>план </a:t>
            </a:r>
            <a:r>
              <a:rPr sz="1600" i="1" spc="-5" dirty="0">
                <a:latin typeface="Arial"/>
                <a:cs typeface="Arial"/>
              </a:rPr>
              <a:t>на класния ръководител, където отразявам </a:t>
            </a:r>
            <a:r>
              <a:rPr sz="1600" i="1" spc="-10" dirty="0">
                <a:latin typeface="Arial"/>
                <a:cs typeface="Arial"/>
              </a:rPr>
              <a:t>спецификите  </a:t>
            </a:r>
            <a:r>
              <a:rPr sz="1600" i="1" spc="-5" dirty="0">
                <a:latin typeface="Arial"/>
                <a:cs typeface="Arial"/>
              </a:rPr>
              <a:t>на съответната </a:t>
            </a:r>
            <a:r>
              <a:rPr sz="1600" i="1" spc="-10" dirty="0">
                <a:latin typeface="Arial"/>
                <a:cs typeface="Arial"/>
              </a:rPr>
              <a:t>паралелка, която </a:t>
            </a:r>
            <a:r>
              <a:rPr sz="1600" i="1" spc="-5" dirty="0">
                <a:latin typeface="Arial"/>
                <a:cs typeface="Arial"/>
              </a:rPr>
              <a:t>ръководя и задачите, свързани с </a:t>
            </a:r>
            <a:r>
              <a:rPr sz="1600" i="1" spc="-10" dirty="0">
                <a:latin typeface="Arial"/>
                <a:cs typeface="Arial"/>
              </a:rPr>
              <a:t>решаването  </a:t>
            </a:r>
            <a:r>
              <a:rPr sz="1600" i="1" spc="-5" dirty="0">
                <a:latin typeface="Arial"/>
                <a:cs typeface="Arial"/>
              </a:rPr>
              <a:t>на </a:t>
            </a:r>
            <a:r>
              <a:rPr sz="1600" i="1" spc="-10" dirty="0">
                <a:latin typeface="Arial"/>
                <a:cs typeface="Arial"/>
              </a:rPr>
              <a:t>характерните проблеми </a:t>
            </a:r>
            <a:r>
              <a:rPr sz="1600" i="1" spc="-5" dirty="0">
                <a:latin typeface="Arial"/>
                <a:cs typeface="Arial"/>
              </a:rPr>
              <a:t>там. </a:t>
            </a:r>
            <a:r>
              <a:rPr sz="1600" i="1" spc="-10" dirty="0">
                <a:latin typeface="Arial"/>
                <a:cs typeface="Arial"/>
              </a:rPr>
              <a:t>Основни </a:t>
            </a:r>
            <a:r>
              <a:rPr sz="1600" i="1" spc="-5" dirty="0">
                <a:latin typeface="Arial"/>
                <a:cs typeface="Arial"/>
              </a:rPr>
              <a:t>цели </a:t>
            </a:r>
            <a:r>
              <a:rPr sz="1600" i="1" spc="-10" dirty="0">
                <a:latin typeface="Arial"/>
                <a:cs typeface="Arial"/>
              </a:rPr>
              <a:t>тук </a:t>
            </a:r>
            <a:r>
              <a:rPr sz="1600" i="1" dirty="0">
                <a:latin typeface="Arial"/>
                <a:cs typeface="Arial"/>
              </a:rPr>
              <a:t>са </a:t>
            </a:r>
            <a:r>
              <a:rPr sz="1600" i="1" spc="-5" dirty="0">
                <a:latin typeface="Arial"/>
                <a:cs typeface="Arial"/>
              </a:rPr>
              <a:t>постигане на </a:t>
            </a:r>
            <a:r>
              <a:rPr sz="1600" i="1" spc="-10" dirty="0">
                <a:latin typeface="Arial"/>
                <a:cs typeface="Arial"/>
              </a:rPr>
              <a:t>атмосфера  </a:t>
            </a:r>
            <a:r>
              <a:rPr sz="1600" i="1" spc="-5" dirty="0">
                <a:latin typeface="Arial"/>
                <a:cs typeface="Arial"/>
              </a:rPr>
              <a:t>на спокойствие и доверие, на разбиране и взаимопомощ, на подкрепа и  </a:t>
            </a:r>
            <a:r>
              <a:rPr sz="1600" i="1" spc="-10" dirty="0">
                <a:latin typeface="Arial"/>
                <a:cs typeface="Arial"/>
              </a:rPr>
              <a:t>сътрудничество </a:t>
            </a:r>
            <a:r>
              <a:rPr sz="1600" i="1" spc="-5" dirty="0">
                <a:latin typeface="Arial"/>
                <a:cs typeface="Arial"/>
              </a:rPr>
              <a:t>между учениците в</a:t>
            </a:r>
            <a:r>
              <a:rPr sz="1600" i="1" spc="1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класа;</a:t>
            </a:r>
            <a:endParaRPr sz="16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sz="1600" i="1" spc="-10" dirty="0">
                <a:latin typeface="Arial"/>
                <a:cs typeface="Arial"/>
              </a:rPr>
              <a:t>Диагностика, </a:t>
            </a:r>
            <a:r>
              <a:rPr sz="1600" i="1" spc="-5" dirty="0">
                <a:latin typeface="Arial"/>
                <a:cs typeface="Arial"/>
              </a:rPr>
              <a:t>оценяване и отчитане на постиженията на учениците, което е  </a:t>
            </a:r>
            <a:r>
              <a:rPr sz="1600" i="1" spc="-10" dirty="0">
                <a:latin typeface="Arial"/>
                <a:cs typeface="Arial"/>
              </a:rPr>
              <a:t>критерий </a:t>
            </a:r>
            <a:r>
              <a:rPr sz="1600" i="1" spc="-5" dirty="0">
                <a:latin typeface="Arial"/>
                <a:cs typeface="Arial"/>
              </a:rPr>
              <a:t>не </a:t>
            </a:r>
            <a:r>
              <a:rPr sz="1600" i="1" dirty="0">
                <a:latin typeface="Arial"/>
                <a:cs typeface="Arial"/>
              </a:rPr>
              <a:t>само </a:t>
            </a:r>
            <a:r>
              <a:rPr sz="1600" i="1" spc="-5" dirty="0">
                <a:latin typeface="Arial"/>
                <a:cs typeface="Arial"/>
              </a:rPr>
              <a:t>за тяхната </a:t>
            </a:r>
            <a:r>
              <a:rPr sz="1600" i="1" spc="-10" dirty="0">
                <a:latin typeface="Arial"/>
                <a:cs typeface="Arial"/>
              </a:rPr>
              <a:t>успеваемост, </a:t>
            </a:r>
            <a:r>
              <a:rPr sz="1600" i="1" dirty="0">
                <a:latin typeface="Arial"/>
                <a:cs typeface="Arial"/>
              </a:rPr>
              <a:t>но </a:t>
            </a:r>
            <a:r>
              <a:rPr sz="1600" i="1" spc="-5" dirty="0">
                <a:latin typeface="Arial"/>
                <a:cs typeface="Arial"/>
              </a:rPr>
              <a:t>и за качеството на моя собствен  труд;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Реализиране</a:t>
            </a:r>
            <a:r>
              <a:rPr sz="1600" i="1" spc="19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на</a:t>
            </a:r>
            <a:r>
              <a:rPr sz="1600" i="1" spc="19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възпитателно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–</a:t>
            </a:r>
            <a:r>
              <a:rPr sz="1600" i="1" spc="19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образователния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процес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в</a:t>
            </a:r>
            <a:r>
              <a:rPr sz="1600" i="1" spc="20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неговата</a:t>
            </a:r>
            <a:r>
              <a:rPr sz="1600" i="1" spc="20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динамика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развиване </a:t>
            </a:r>
            <a:r>
              <a:rPr sz="1600" i="1" spc="-5" dirty="0">
                <a:latin typeface="Arial"/>
                <a:cs typeface="Arial"/>
              </a:rPr>
              <a:t>на добри </a:t>
            </a:r>
            <a:r>
              <a:rPr sz="1600" i="1" spc="-10" dirty="0">
                <a:latin typeface="Arial"/>
                <a:cs typeface="Arial"/>
              </a:rPr>
              <a:t>социални </a:t>
            </a:r>
            <a:r>
              <a:rPr sz="1600" i="1" spc="-5" dirty="0">
                <a:latin typeface="Arial"/>
                <a:cs typeface="Arial"/>
              </a:rPr>
              <a:t>умения и способност за </a:t>
            </a:r>
            <a:r>
              <a:rPr sz="1600" i="1" spc="-10" dirty="0">
                <a:latin typeface="Arial"/>
                <a:cs typeface="Arial"/>
              </a:rPr>
              <a:t>социална</a:t>
            </a:r>
            <a:r>
              <a:rPr sz="1600" i="1" spc="1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интеграция;</a:t>
            </a:r>
            <a:endParaRPr sz="1600">
              <a:latin typeface="Arial"/>
              <a:cs typeface="Arial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390"/>
              </a:spcBef>
              <a:buFont typeface="Wingdings"/>
              <a:buChar char=""/>
              <a:tabLst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Търсене на “обратна </a:t>
            </a:r>
            <a:r>
              <a:rPr sz="1600" i="1" dirty="0">
                <a:latin typeface="Arial"/>
                <a:cs typeface="Arial"/>
              </a:rPr>
              <a:t>връзка” </a:t>
            </a:r>
            <a:r>
              <a:rPr sz="1600" i="1" spc="-5" dirty="0">
                <a:latin typeface="Arial"/>
                <a:cs typeface="Arial"/>
              </a:rPr>
              <a:t>с учениците, </a:t>
            </a:r>
            <a:r>
              <a:rPr sz="1600" i="1" dirty="0">
                <a:latin typeface="Arial"/>
                <a:cs typeface="Arial"/>
              </a:rPr>
              <a:t>но </a:t>
            </a:r>
            <a:r>
              <a:rPr sz="1600" i="1" spc="-5" dirty="0">
                <a:latin typeface="Arial"/>
                <a:cs typeface="Arial"/>
              </a:rPr>
              <a:t>и </a:t>
            </a:r>
            <a:r>
              <a:rPr sz="1600" i="1" spc="-10" dirty="0">
                <a:latin typeface="Arial"/>
                <a:cs typeface="Arial"/>
              </a:rPr>
              <a:t>активна </a:t>
            </a:r>
            <a:r>
              <a:rPr sz="1600" i="1" spc="-5" dirty="0">
                <a:latin typeface="Arial"/>
                <a:cs typeface="Arial"/>
              </a:rPr>
              <a:t>работа по привличане </a:t>
            </a:r>
            <a:r>
              <a:rPr sz="1600" i="1" spc="-10" dirty="0">
                <a:latin typeface="Arial"/>
                <a:cs typeface="Arial"/>
              </a:rPr>
              <a:t>на  родителите </a:t>
            </a:r>
            <a:r>
              <a:rPr sz="1600" i="1" spc="-5" dirty="0">
                <a:latin typeface="Arial"/>
                <a:cs typeface="Arial"/>
              </a:rPr>
              <a:t>в учебния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процес;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600" i="1" spc="-10" dirty="0">
                <a:latin typeface="Arial"/>
                <a:cs typeface="Arial"/>
              </a:rPr>
              <a:t>Взаимодействие </a:t>
            </a:r>
            <a:r>
              <a:rPr sz="1600" i="1" spc="-5" dirty="0">
                <a:latin typeface="Arial"/>
                <a:cs typeface="Arial"/>
              </a:rPr>
              <a:t>с </a:t>
            </a:r>
            <a:r>
              <a:rPr sz="1600" i="1" spc="-10" dirty="0">
                <a:latin typeface="Arial"/>
                <a:cs typeface="Arial"/>
              </a:rPr>
              <a:t>всички </a:t>
            </a:r>
            <a:r>
              <a:rPr sz="1600" i="1" spc="-5" dirty="0">
                <a:latin typeface="Arial"/>
                <a:cs typeface="Arial"/>
              </a:rPr>
              <a:t>колеги и </a:t>
            </a:r>
            <a:r>
              <a:rPr sz="1600" i="1" spc="-10" dirty="0">
                <a:latin typeface="Arial"/>
                <a:cs typeface="Arial"/>
              </a:rPr>
              <a:t>образователните</a:t>
            </a:r>
            <a:r>
              <a:rPr sz="1600" i="1" spc="1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институции.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31" y="335279"/>
            <a:ext cx="7984235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70" y="483234"/>
            <a:ext cx="7281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МЕТОДИЧЕСКА</a:t>
            </a:r>
            <a:r>
              <a:rPr spc="-80" dirty="0"/>
              <a:t> </a:t>
            </a:r>
            <a:r>
              <a:rPr spc="-5" dirty="0"/>
              <a:t>ДЕЙНОСТ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 algn="just">
              <a:lnSpc>
                <a:spcPct val="100000"/>
              </a:lnSpc>
              <a:spcBef>
                <a:spcPts val="100"/>
              </a:spcBef>
            </a:pPr>
            <a:r>
              <a:rPr i="1" spc="-10" dirty="0"/>
              <a:t>Сложността </a:t>
            </a:r>
            <a:r>
              <a:rPr i="1" dirty="0"/>
              <a:t>в </a:t>
            </a:r>
            <a:r>
              <a:rPr i="1" spc="-5" dirty="0"/>
              <a:t>работата </a:t>
            </a:r>
            <a:r>
              <a:rPr i="1" dirty="0"/>
              <a:t>на </a:t>
            </a:r>
            <a:r>
              <a:rPr i="1" spc="-10" dirty="0"/>
              <a:t>началния </a:t>
            </a:r>
            <a:r>
              <a:rPr i="1" spc="-5" dirty="0"/>
              <a:t>учител </a:t>
            </a:r>
            <a:r>
              <a:rPr i="1" dirty="0"/>
              <a:t>е </a:t>
            </a:r>
            <a:r>
              <a:rPr i="1" spc="-5" dirty="0"/>
              <a:t>предопределена </a:t>
            </a:r>
            <a:r>
              <a:rPr i="1" spc="5" dirty="0"/>
              <a:t>от  </a:t>
            </a:r>
            <a:r>
              <a:rPr spc="-10" dirty="0"/>
              <a:t>факта, </a:t>
            </a:r>
            <a:r>
              <a:rPr dirty="0"/>
              <a:t>че </a:t>
            </a:r>
            <a:r>
              <a:rPr spc="-5" dirty="0"/>
              <a:t>той трябва </a:t>
            </a:r>
            <a:r>
              <a:rPr dirty="0"/>
              <a:t>да </a:t>
            </a:r>
            <a:r>
              <a:rPr spc="-5" dirty="0"/>
              <a:t>преподава различни учебни предмети,  изискващи специфични методи </a:t>
            </a:r>
            <a:r>
              <a:rPr dirty="0"/>
              <a:t>за </a:t>
            </a:r>
            <a:r>
              <a:rPr spc="-5" dirty="0"/>
              <a:t>преподаване </a:t>
            </a:r>
            <a:r>
              <a:rPr dirty="0"/>
              <a:t>на </a:t>
            </a:r>
            <a:r>
              <a:rPr spc="-10" dirty="0"/>
              <a:t>знанията, </a:t>
            </a:r>
            <a:r>
              <a:rPr dirty="0"/>
              <a:t>а </a:t>
            </a:r>
            <a:r>
              <a:rPr spc="-10" dirty="0"/>
              <a:t>също </a:t>
            </a:r>
            <a:r>
              <a:rPr dirty="0"/>
              <a:t>и  </a:t>
            </a:r>
            <a:r>
              <a:rPr spc="-5" dirty="0"/>
              <a:t>различни методи </a:t>
            </a:r>
            <a:r>
              <a:rPr dirty="0"/>
              <a:t>за </a:t>
            </a:r>
            <a:r>
              <a:rPr spc="-5" dirty="0"/>
              <a:t>тяхното оценяване. Ето </a:t>
            </a:r>
            <a:r>
              <a:rPr dirty="0"/>
              <a:t>защо е </a:t>
            </a:r>
            <a:r>
              <a:rPr spc="-5" dirty="0"/>
              <a:t>важно  прилагането </a:t>
            </a:r>
            <a:r>
              <a:rPr dirty="0"/>
              <a:t>на </a:t>
            </a:r>
            <a:r>
              <a:rPr spc="-5" dirty="0"/>
              <a:t>всички дидактични методи </a:t>
            </a:r>
            <a:r>
              <a:rPr dirty="0"/>
              <a:t>в </a:t>
            </a:r>
            <a:r>
              <a:rPr spc="-5" dirty="0"/>
              <a:t>цялото им многообразие </a:t>
            </a:r>
            <a:r>
              <a:rPr dirty="0"/>
              <a:t>–  </a:t>
            </a:r>
            <a:r>
              <a:rPr spc="-5" dirty="0"/>
              <a:t>разказ, беседа, диалог, наблюдение, демонстрация,</a:t>
            </a:r>
            <a:r>
              <a:rPr spc="150" dirty="0"/>
              <a:t> </a:t>
            </a:r>
            <a:r>
              <a:rPr spc="-5" dirty="0"/>
              <a:t>практически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3662553"/>
            <a:ext cx="7138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880" algn="l"/>
                <a:tab pos="1742439" algn="l"/>
                <a:tab pos="2888615" algn="l"/>
                <a:tab pos="3178175" algn="l"/>
                <a:tab pos="3918585" algn="l"/>
                <a:tab pos="4632325" algn="l"/>
                <a:tab pos="4921885" algn="l"/>
                <a:tab pos="5755640" algn="l"/>
              </a:tabLst>
            </a:pPr>
            <a:r>
              <a:rPr sz="1800" i="1" spc="-5" dirty="0">
                <a:latin typeface="Arial"/>
                <a:cs typeface="Arial"/>
              </a:rPr>
              <a:t>упражнения	</a:t>
            </a:r>
            <a:r>
              <a:rPr sz="1800" i="1" dirty="0">
                <a:latin typeface="Arial"/>
                <a:cs typeface="Arial"/>
              </a:rPr>
              <a:t>и	</a:t>
            </a:r>
            <a:r>
              <a:rPr sz="1800" i="1" spc="-5" dirty="0">
                <a:latin typeface="Arial"/>
                <a:cs typeface="Arial"/>
              </a:rPr>
              <a:t>занятия,	</a:t>
            </a:r>
            <a:r>
              <a:rPr sz="1800" i="1" dirty="0">
                <a:latin typeface="Arial"/>
                <a:cs typeface="Arial"/>
              </a:rPr>
              <a:t>а	също	</a:t>
            </a:r>
            <a:r>
              <a:rPr sz="1800" i="1" spc="-10" dirty="0">
                <a:latin typeface="Arial"/>
                <a:cs typeface="Arial"/>
              </a:rPr>
              <a:t>така	</a:t>
            </a:r>
            <a:r>
              <a:rPr sz="1800" i="1" dirty="0">
                <a:latin typeface="Arial"/>
                <a:cs typeface="Arial"/>
              </a:rPr>
              <a:t>и	</a:t>
            </a:r>
            <a:r>
              <a:rPr sz="1800" i="1" spc="-5" dirty="0">
                <a:latin typeface="Arial"/>
                <a:cs typeface="Arial"/>
              </a:rPr>
              <a:t>устно	</a:t>
            </a:r>
            <a:r>
              <a:rPr sz="1800" i="1" spc="-10" dirty="0">
                <a:latin typeface="Arial"/>
                <a:cs typeface="Arial"/>
              </a:rPr>
              <a:t>изпитване,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478915" algn="l"/>
                <a:tab pos="2803525" algn="l"/>
                <a:tab pos="4217670" algn="l"/>
                <a:tab pos="5336540" algn="l"/>
                <a:tab pos="6185535" algn="l"/>
                <a:tab pos="6540500" algn="l"/>
              </a:tabLst>
            </a:pPr>
            <a:r>
              <a:rPr sz="1800" i="1" spc="-10" dirty="0">
                <a:latin typeface="Arial"/>
                <a:cs typeface="Arial"/>
              </a:rPr>
              <a:t>и</a:t>
            </a:r>
            <a:r>
              <a:rPr sz="1800" i="1" dirty="0">
                <a:latin typeface="Arial"/>
                <a:cs typeface="Arial"/>
              </a:rPr>
              <a:t>з</a:t>
            </a:r>
            <a:r>
              <a:rPr sz="1800" i="1" spc="5" dirty="0">
                <a:latin typeface="Arial"/>
                <a:cs typeface="Arial"/>
              </a:rPr>
              <a:t>п</a:t>
            </a:r>
            <a:r>
              <a:rPr sz="1800" i="1" spc="-10" dirty="0">
                <a:latin typeface="Arial"/>
                <a:cs typeface="Arial"/>
              </a:rPr>
              <a:t>и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15" dirty="0">
                <a:latin typeface="Arial"/>
                <a:cs typeface="Arial"/>
              </a:rPr>
              <a:t>а</a:t>
            </a:r>
            <a:r>
              <a:rPr sz="1800" i="1" spc="-5" dirty="0">
                <a:latin typeface="Arial"/>
                <a:cs typeface="Arial"/>
              </a:rPr>
              <a:t>не</a:t>
            </a:r>
            <a:r>
              <a:rPr sz="1800" i="1" dirty="0">
                <a:latin typeface="Arial"/>
                <a:cs typeface="Arial"/>
              </a:rPr>
              <a:t>,	д</a:t>
            </a:r>
            <a:r>
              <a:rPr sz="1800" i="1" spc="-10" dirty="0">
                <a:latin typeface="Arial"/>
                <a:cs typeface="Arial"/>
              </a:rPr>
              <a:t>и</a:t>
            </a:r>
            <a:r>
              <a:rPr sz="1800" i="1" spc="-5" dirty="0">
                <a:latin typeface="Arial"/>
                <a:cs typeface="Arial"/>
              </a:rPr>
              <a:t>кт</a:t>
            </a:r>
            <a:r>
              <a:rPr sz="1800" i="1" spc="-10" dirty="0">
                <a:latin typeface="Arial"/>
                <a:cs typeface="Arial"/>
              </a:rPr>
              <a:t>о</a:t>
            </a:r>
            <a:r>
              <a:rPr sz="1800" i="1" dirty="0">
                <a:latin typeface="Arial"/>
                <a:cs typeface="Arial"/>
              </a:rPr>
              <a:t>вк</a:t>
            </a:r>
            <a:r>
              <a:rPr sz="1800" i="1" spc="-10" dirty="0">
                <a:latin typeface="Arial"/>
                <a:cs typeface="Arial"/>
              </a:rPr>
              <a:t>а</a:t>
            </a:r>
            <a:r>
              <a:rPr sz="1800" i="1" dirty="0">
                <a:latin typeface="Arial"/>
                <a:cs typeface="Arial"/>
              </a:rPr>
              <a:t>,	</a:t>
            </a:r>
            <a:r>
              <a:rPr sz="1800" i="1" spc="-5" dirty="0">
                <a:latin typeface="Arial"/>
                <a:cs typeface="Arial"/>
              </a:rPr>
              <a:t>кон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spc="-10" dirty="0">
                <a:latin typeface="Arial"/>
                <a:cs typeface="Arial"/>
              </a:rPr>
              <a:t>ро</a:t>
            </a:r>
            <a:r>
              <a:rPr sz="1800" i="1" dirty="0">
                <a:latin typeface="Arial"/>
                <a:cs typeface="Arial"/>
              </a:rPr>
              <a:t>л</a:t>
            </a:r>
            <a:r>
              <a:rPr sz="1800" i="1" spc="5" dirty="0">
                <a:latin typeface="Arial"/>
                <a:cs typeface="Arial"/>
              </a:rPr>
              <a:t>н</a:t>
            </a:r>
            <a:r>
              <a:rPr sz="1800" i="1" dirty="0">
                <a:latin typeface="Arial"/>
                <a:cs typeface="Arial"/>
              </a:rPr>
              <a:t>а	</a:t>
            </a:r>
            <a:r>
              <a:rPr sz="1800" i="1" spc="-10" dirty="0">
                <a:latin typeface="Arial"/>
                <a:cs typeface="Arial"/>
              </a:rPr>
              <a:t>раб</a:t>
            </a:r>
            <a:r>
              <a:rPr sz="1800" i="1" dirty="0">
                <a:latin typeface="Arial"/>
                <a:cs typeface="Arial"/>
              </a:rPr>
              <a:t>о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spc="-10" dirty="0">
                <a:latin typeface="Arial"/>
                <a:cs typeface="Arial"/>
              </a:rPr>
              <a:t>а</a:t>
            </a:r>
            <a:r>
              <a:rPr sz="1800" i="1" dirty="0">
                <a:latin typeface="Arial"/>
                <a:cs typeface="Arial"/>
              </a:rPr>
              <a:t>,	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spc="-10" dirty="0">
                <a:latin typeface="Arial"/>
                <a:cs typeface="Arial"/>
              </a:rPr>
              <a:t>е</a:t>
            </a:r>
            <a:r>
              <a:rPr sz="1800" i="1" spc="5" dirty="0">
                <a:latin typeface="Arial"/>
                <a:cs typeface="Arial"/>
              </a:rPr>
              <a:t>с</a:t>
            </a:r>
            <a:r>
              <a:rPr sz="1800" i="1" dirty="0">
                <a:latin typeface="Arial"/>
                <a:cs typeface="Arial"/>
              </a:rPr>
              <a:t>т	и	</a:t>
            </a:r>
            <a:r>
              <a:rPr sz="1800" i="1" spc="-5" dirty="0">
                <a:latin typeface="Arial"/>
                <a:cs typeface="Arial"/>
              </a:rPr>
              <a:t>д</a:t>
            </a:r>
            <a:r>
              <a:rPr sz="1800" i="1" spc="-10" dirty="0">
                <a:latin typeface="Arial"/>
                <a:cs typeface="Arial"/>
              </a:rPr>
              <a:t>р</a:t>
            </a:r>
            <a:r>
              <a:rPr sz="1800" i="1" dirty="0">
                <a:latin typeface="Arial"/>
                <a:cs typeface="Arial"/>
              </a:rPr>
              <a:t>.</a:t>
            </a:r>
            <a:r>
              <a:rPr sz="1800" i="1" spc="-5" dirty="0">
                <a:latin typeface="Arial"/>
                <a:cs typeface="Arial"/>
              </a:rPr>
              <a:t>За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0484" y="3662553"/>
            <a:ext cx="927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п</a:t>
            </a:r>
            <a:r>
              <a:rPr sz="1800" i="1" spc="-20" dirty="0">
                <a:latin typeface="Arial"/>
                <a:cs typeface="Arial"/>
              </a:rPr>
              <a:t>и</a:t>
            </a:r>
            <a:r>
              <a:rPr sz="1800" i="1" dirty="0">
                <a:latin typeface="Arial"/>
                <a:cs typeface="Arial"/>
              </a:rPr>
              <a:t>смено</a:t>
            </a:r>
            <a:endParaRPr sz="1800">
              <a:latin typeface="Arial"/>
              <a:cs typeface="Arial"/>
            </a:endParaRPr>
          </a:p>
          <a:p>
            <a:pPr marL="21082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цел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4211573"/>
            <a:ext cx="8073390" cy="227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използвам широко различни дидактични материали, сборници, помагала 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учебници, </a:t>
            </a:r>
            <a:r>
              <a:rPr sz="1800" i="1" dirty="0">
                <a:latin typeface="Arial"/>
                <a:cs typeface="Arial"/>
              </a:rPr>
              <a:t>извън </a:t>
            </a:r>
            <a:r>
              <a:rPr sz="1800" i="1" spc="-10" dirty="0">
                <a:latin typeface="Arial"/>
                <a:cs typeface="Arial"/>
              </a:rPr>
              <a:t>тези, </a:t>
            </a:r>
            <a:r>
              <a:rPr sz="1800" i="1" spc="-5" dirty="0">
                <a:latin typeface="Arial"/>
                <a:cs typeface="Arial"/>
              </a:rPr>
              <a:t>определени </a:t>
            </a:r>
            <a:r>
              <a:rPr sz="1800" i="1" dirty="0">
                <a:latin typeface="Arial"/>
                <a:cs typeface="Arial"/>
              </a:rPr>
              <a:t>с </a:t>
            </a:r>
            <a:r>
              <a:rPr sz="1800" i="1" spc="-5" dirty="0">
                <a:latin typeface="Arial"/>
                <a:cs typeface="Arial"/>
              </a:rPr>
              <a:t>тематичен работен план. Често 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материали от електронната мрежа /Интернет/, преценени от </a:t>
            </a:r>
            <a:r>
              <a:rPr sz="1800" i="1" dirty="0">
                <a:latin typeface="Arial"/>
                <a:cs typeface="Arial"/>
              </a:rPr>
              <a:t>мен  </a:t>
            </a:r>
            <a:r>
              <a:rPr sz="1800" i="1" spc="-10" dirty="0">
                <a:latin typeface="Arial"/>
                <a:cs typeface="Arial"/>
              </a:rPr>
              <a:t>като </a:t>
            </a:r>
            <a:r>
              <a:rPr sz="1800" i="1" spc="-5" dirty="0">
                <a:latin typeface="Arial"/>
                <a:cs typeface="Arial"/>
              </a:rPr>
              <a:t>подходящи. Според нуждите използвам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методите </a:t>
            </a:r>
            <a:r>
              <a:rPr sz="1800" i="1" spc="5" dirty="0">
                <a:latin typeface="Arial"/>
                <a:cs typeface="Arial"/>
              </a:rPr>
              <a:t>на  </a:t>
            </a:r>
            <a:r>
              <a:rPr sz="1800" i="1" spc="-10" dirty="0">
                <a:latin typeface="Arial"/>
                <a:cs typeface="Arial"/>
              </a:rPr>
              <a:t>индивидуалната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10" dirty="0">
                <a:latin typeface="Arial"/>
                <a:cs typeface="Arial"/>
              </a:rPr>
              <a:t>груповата</a:t>
            </a:r>
            <a:r>
              <a:rPr sz="1800" i="1" spc="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работа.</a:t>
            </a:r>
            <a:endParaRPr sz="1800">
              <a:latin typeface="Arial"/>
              <a:cs typeface="Arial"/>
            </a:endParaRPr>
          </a:p>
          <a:p>
            <a:pPr marL="12700" marR="5080" indent="127635" algn="just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latin typeface="Arial"/>
                <a:cs typeface="Arial"/>
              </a:rPr>
              <a:t>Стремя </a:t>
            </a:r>
            <a:r>
              <a:rPr sz="1800" i="1" dirty="0">
                <a:latin typeface="Arial"/>
                <a:cs typeface="Arial"/>
              </a:rPr>
              <a:t>се </a:t>
            </a:r>
            <a:r>
              <a:rPr sz="1800" i="1" spc="-5" dirty="0">
                <a:latin typeface="Arial"/>
                <a:cs typeface="Arial"/>
              </a:rPr>
              <a:t>непрекъснато </a:t>
            </a:r>
            <a:r>
              <a:rPr sz="1800" i="1" dirty="0">
                <a:latin typeface="Arial"/>
                <a:cs typeface="Arial"/>
              </a:rPr>
              <a:t>да включвам всички ученици в </a:t>
            </a:r>
            <a:r>
              <a:rPr sz="1800" i="1" spc="-5" dirty="0">
                <a:latin typeface="Arial"/>
                <a:cs typeface="Arial"/>
              </a:rPr>
              <a:t>познавателния  процес, </a:t>
            </a:r>
            <a:r>
              <a:rPr sz="1800" i="1" spc="-10" dirty="0">
                <a:latin typeface="Arial"/>
                <a:cs typeface="Arial"/>
              </a:rPr>
              <a:t>според </a:t>
            </a:r>
            <a:r>
              <a:rPr sz="1800" i="1" spc="-5" dirty="0">
                <a:latin typeface="Arial"/>
                <a:cs typeface="Arial"/>
              </a:rPr>
              <a:t>техните потребности, </a:t>
            </a:r>
            <a:r>
              <a:rPr sz="1800" i="1" spc="-10" dirty="0">
                <a:latin typeface="Arial"/>
                <a:cs typeface="Arial"/>
              </a:rPr>
              <a:t>като </a:t>
            </a:r>
            <a:r>
              <a:rPr sz="1800" i="1" spc="-5" dirty="0">
                <a:latin typeface="Arial"/>
                <a:cs typeface="Arial"/>
              </a:rPr>
              <a:t>целта </a:t>
            </a:r>
            <a:r>
              <a:rPr sz="1800" i="1" dirty="0">
                <a:latin typeface="Arial"/>
                <a:cs typeface="Arial"/>
              </a:rPr>
              <a:t>е </a:t>
            </a:r>
            <a:r>
              <a:rPr sz="1800" i="1" spc="-5" dirty="0">
                <a:latin typeface="Arial"/>
                <a:cs typeface="Arial"/>
              </a:rPr>
              <a:t>развитие </a:t>
            </a:r>
            <a:r>
              <a:rPr sz="1800" i="1" dirty="0">
                <a:latin typeface="Arial"/>
                <a:cs typeface="Arial"/>
              </a:rPr>
              <a:t>и  </a:t>
            </a:r>
            <a:r>
              <a:rPr sz="1800" i="1" spc="-5" dirty="0">
                <a:latin typeface="Arial"/>
                <a:cs typeface="Arial"/>
              </a:rPr>
              <a:t>напредък, </a:t>
            </a:r>
            <a:r>
              <a:rPr sz="1800" i="1" spc="-10" dirty="0">
                <a:latin typeface="Arial"/>
                <a:cs typeface="Arial"/>
              </a:rPr>
              <a:t>както </a:t>
            </a:r>
            <a:r>
              <a:rPr sz="1800" i="1" dirty="0">
                <a:latin typeface="Arial"/>
                <a:cs typeface="Arial"/>
              </a:rPr>
              <a:t>за </a:t>
            </a:r>
            <a:r>
              <a:rPr sz="1800" i="1" spc="-10" dirty="0">
                <a:latin typeface="Arial"/>
                <a:cs typeface="Arial"/>
              </a:rPr>
              <a:t>изоставащите, така </a:t>
            </a:r>
            <a:r>
              <a:rPr sz="1800" i="1" dirty="0">
                <a:latin typeface="Arial"/>
                <a:cs typeface="Arial"/>
              </a:rPr>
              <a:t>и за по – </a:t>
            </a:r>
            <a:r>
              <a:rPr sz="1800" i="1" spc="-10" dirty="0">
                <a:latin typeface="Arial"/>
                <a:cs typeface="Arial"/>
              </a:rPr>
              <a:t>изявените</a:t>
            </a:r>
            <a:r>
              <a:rPr sz="1800" i="1" spc="1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ученици.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" y="335279"/>
            <a:ext cx="87706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378" y="483234"/>
            <a:ext cx="8067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МЕТОДИЧЕСКИ</a:t>
            </a:r>
            <a:r>
              <a:rPr spc="-75" dirty="0"/>
              <a:t> </a:t>
            </a:r>
            <a:r>
              <a:rPr dirty="0"/>
              <a:t>МАТЕРИАЛИ</a:t>
            </a:r>
          </a:p>
        </p:txBody>
      </p:sp>
      <p:sp>
        <p:nvSpPr>
          <p:cNvPr id="5" name="object 5"/>
          <p:cNvSpPr/>
          <p:nvPr/>
        </p:nvSpPr>
        <p:spPr>
          <a:xfrm>
            <a:off x="6260591" y="4363211"/>
            <a:ext cx="2883407" cy="2494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2642" y="1222628"/>
            <a:ext cx="6291580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Образователни </a:t>
            </a:r>
            <a:r>
              <a:rPr sz="2000" i="1" dirty="0">
                <a:latin typeface="Arial"/>
                <a:cs typeface="Arial"/>
              </a:rPr>
              <a:t>и учебни </a:t>
            </a:r>
            <a:r>
              <a:rPr sz="2000" i="1" spc="-5" dirty="0">
                <a:latin typeface="Arial"/>
                <a:cs typeface="Arial"/>
              </a:rPr>
              <a:t>планове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програми;  </a:t>
            </a:r>
            <a:r>
              <a:rPr sz="2000" i="1" dirty="0">
                <a:latin typeface="Arial"/>
                <a:cs typeface="Arial"/>
              </a:rPr>
              <a:t>учебно – </a:t>
            </a:r>
            <a:r>
              <a:rPr sz="2000" i="1" spc="-5" dirty="0">
                <a:latin typeface="Arial"/>
                <a:cs typeface="Arial"/>
              </a:rPr>
              <a:t>методическа литература; научни  разработки;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реферати.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Следене </a:t>
            </a:r>
            <a:r>
              <a:rPr sz="2000" i="1" dirty="0">
                <a:latin typeface="Arial"/>
                <a:cs typeface="Arial"/>
              </a:rPr>
              <a:t>на всички актуални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документи,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Arial"/>
                <a:cs typeface="Arial"/>
              </a:rPr>
              <a:t>публикувани в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МОН;</a:t>
            </a:r>
            <a:endParaRPr sz="2000">
              <a:latin typeface="Arial"/>
              <a:cs typeface="Arial"/>
            </a:endParaRPr>
          </a:p>
          <a:p>
            <a:pPr marL="355600" marR="617855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Учебници, </a:t>
            </a:r>
            <a:r>
              <a:rPr sz="2000" i="1" dirty="0">
                <a:latin typeface="Arial"/>
                <a:cs typeface="Arial"/>
              </a:rPr>
              <a:t>учебни </a:t>
            </a:r>
            <a:r>
              <a:rPr sz="2000" i="1" spc="-5" dirty="0">
                <a:latin typeface="Arial"/>
                <a:cs typeface="Arial"/>
              </a:rPr>
              <a:t>помагала, табла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други  дидактични материали,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съответствие </a:t>
            </a:r>
            <a:r>
              <a:rPr sz="2000" i="1" dirty="0">
                <a:latin typeface="Arial"/>
                <a:cs typeface="Arial"/>
              </a:rPr>
              <a:t>с  </a:t>
            </a:r>
            <a:r>
              <a:rPr sz="2000" i="1" spc="-5" dirty="0">
                <a:latin typeface="Arial"/>
                <a:cs typeface="Arial"/>
              </a:rPr>
              <a:t>приетите </a:t>
            </a:r>
            <a:r>
              <a:rPr sz="2000" i="1" dirty="0">
                <a:latin typeface="Arial"/>
                <a:cs typeface="Arial"/>
              </a:rPr>
              <a:t>към </a:t>
            </a:r>
            <a:r>
              <a:rPr sz="2000" i="1" spc="-5" dirty="0">
                <a:latin typeface="Arial"/>
                <a:cs typeface="Arial"/>
              </a:rPr>
              <a:t>настоящия момент </a:t>
            </a:r>
            <a:r>
              <a:rPr sz="2000" i="1" dirty="0">
                <a:latin typeface="Arial"/>
                <a:cs typeface="Arial"/>
              </a:rPr>
              <a:t>учебни  </a:t>
            </a:r>
            <a:r>
              <a:rPr sz="2000" i="1" spc="-5" dirty="0">
                <a:latin typeface="Arial"/>
                <a:cs typeface="Arial"/>
              </a:rPr>
              <a:t>планове;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Участие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квалификационни </a:t>
            </a:r>
            <a:r>
              <a:rPr sz="2000" i="1" dirty="0">
                <a:latin typeface="Arial"/>
                <a:cs typeface="Arial"/>
              </a:rPr>
              <a:t>курсове, </a:t>
            </a:r>
            <a:r>
              <a:rPr sz="2000" i="1" spc="-5" dirty="0">
                <a:latin typeface="Arial"/>
                <a:cs typeface="Arial"/>
              </a:rPr>
              <a:t>обучения </a:t>
            </a:r>
            <a:r>
              <a:rPr sz="2000" i="1" dirty="0">
                <a:latin typeface="Arial"/>
                <a:cs typeface="Arial"/>
              </a:rPr>
              <a:t>и  </a:t>
            </a:r>
            <a:r>
              <a:rPr sz="2000" i="1" spc="-5" dirty="0">
                <a:latin typeface="Arial"/>
                <a:cs typeface="Arial"/>
              </a:rPr>
              <a:t>програми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900" y="105155"/>
            <a:ext cx="698906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6778" y="240537"/>
            <a:ext cx="634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ПРОФЕСИОНАЛЕН</a:t>
            </a:r>
            <a:r>
              <a:rPr sz="4000" spc="-40" dirty="0"/>
              <a:t> </a:t>
            </a:r>
            <a:r>
              <a:rPr sz="4000" spc="-5" dirty="0"/>
              <a:t>ОПИТ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2421635"/>
            <a:ext cx="2598419" cy="4436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444" y="4895086"/>
            <a:ext cx="4067555" cy="1962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2574773"/>
              </p:ext>
            </p:extLst>
          </p:nvPr>
        </p:nvGraphicFramePr>
        <p:xfrm>
          <a:off x="2181860" y="1041550"/>
          <a:ext cx="6903084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575"/>
                <a:gridCol w="4080509"/>
              </a:tblGrid>
              <a:tr h="4128770">
                <a:tc>
                  <a:txBody>
                    <a:bodyPr/>
                    <a:lstStyle/>
                    <a:p>
                      <a:pPr marL="441959">
                        <a:lnSpc>
                          <a:spcPts val="1764"/>
                        </a:lnSpc>
                      </a:pP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от 2015г. до момента</a:t>
                      </a: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r>
                        <a:rPr lang="ru-RU" sz="1600" i="1" spc="-10" dirty="0" err="1" smtClean="0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/ 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позиция  </a:t>
                      </a:r>
                      <a:r>
                        <a:rPr lang="ru-RU" sz="1600" i="1" spc="-10" dirty="0" err="1" smtClean="0">
                          <a:latin typeface="Arial"/>
                          <a:cs typeface="Arial"/>
                        </a:rPr>
                        <a:t>Име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адрес на  </a:t>
                      </a:r>
                      <a:r>
                        <a:rPr lang="ru-RU" sz="1600" i="1" dirty="0" smtClean="0">
                          <a:latin typeface="Arial"/>
                          <a:cs typeface="Arial"/>
                        </a:rPr>
                        <a:t>раб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i="1" spc="-2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i="1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600" i="1" spc="-50" dirty="0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600" i="1" dirty="0" smtClean="0">
                          <a:latin typeface="Arial"/>
                          <a:cs typeface="Arial"/>
                        </a:rPr>
                        <a:t>ля</a:t>
                      </a:r>
                      <a:endParaRPr lang="ru-RU" sz="1600" dirty="0" smtClean="0">
                        <a:latin typeface="Arial"/>
                        <a:cs typeface="Arial"/>
                      </a:endParaRPr>
                    </a:p>
                    <a:p>
                      <a:pPr marL="441959">
                        <a:lnSpc>
                          <a:spcPts val="1764"/>
                        </a:lnSpc>
                      </a:pP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err="1" smtClean="0">
                          <a:latin typeface="Arial"/>
                          <a:cs typeface="Arial"/>
                        </a:rPr>
                        <a:t>oт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1998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600" b="1" i="1" spc="-5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1600" b="1" i="1" spc="-35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2014г.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Длъжност/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Име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адрес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Раб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spc="-25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ля</a:t>
                      </a:r>
                      <a:endParaRPr sz="1600" dirty="0" smtClean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b="1" i="1" spc="-5" dirty="0" smtClean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spc="-5" dirty="0" err="1" smtClean="0">
                          <a:latin typeface="Arial"/>
                          <a:cs typeface="Arial"/>
                        </a:rPr>
                        <a:t>от</a:t>
                      </a:r>
                      <a:r>
                        <a:rPr sz="16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г.</a:t>
                      </a:r>
                      <a:r>
                        <a:rPr lang="bg-BG" sz="1600" b="1" i="1" spc="-35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b="1" i="1" spc="-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bg-BG" sz="1600" b="1" i="1" spc="-5" dirty="0" smtClean="0">
                          <a:latin typeface="Arial"/>
                          <a:cs typeface="Arial"/>
                        </a:rPr>
                        <a:t>1997г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. </a:t>
                      </a:r>
                      <a:r>
                        <a:rPr sz="1600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i="1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Име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адрес</a:t>
                      </a:r>
                      <a:r>
                        <a:rPr sz="1600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рабо</a:t>
                      </a:r>
                      <a:r>
                        <a:rPr sz="1600" i="1" spc="-3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ода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ля</a:t>
                      </a:r>
                      <a:endParaRPr sz="1600" dirty="0" smtClean="0">
                        <a:latin typeface="Arial"/>
                        <a:cs typeface="Arial"/>
                      </a:endParaRPr>
                    </a:p>
                    <a:p>
                      <a:pPr marL="829310" marR="84455" indent="-508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spc="-5" dirty="0" err="1" smtClean="0">
                          <a:latin typeface="Arial"/>
                          <a:cs typeface="Arial"/>
                        </a:rPr>
                        <a:t>от</a:t>
                      </a:r>
                      <a:r>
                        <a:rPr sz="16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г.</a:t>
                      </a:r>
                      <a:r>
                        <a:rPr sz="1600" b="1" i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 err="1" smtClean="0">
                          <a:latin typeface="Arial"/>
                          <a:cs typeface="Arial"/>
                        </a:rPr>
                        <a:t>до</a:t>
                      </a:r>
                      <a:r>
                        <a:rPr sz="1600" b="1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г. </a:t>
                      </a:r>
                      <a:r>
                        <a:rPr sz="1600" b="1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i="1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Име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адрес</a:t>
                      </a:r>
                      <a:r>
                        <a:rPr sz="16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рабо</a:t>
                      </a:r>
                      <a:r>
                        <a:rPr sz="1600" i="1" spc="-2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ля</a:t>
                      </a:r>
                      <a:endParaRPr sz="1600" dirty="0" smtClean="0">
                        <a:latin typeface="Arial"/>
                        <a:cs typeface="Arial"/>
                      </a:endParaRPr>
                    </a:p>
                    <a:p>
                      <a:pPr marR="86360" algn="r">
                        <a:lnSpc>
                          <a:spcPts val="1839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bg-BG" sz="1500" dirty="0" smtClean="0">
                          <a:latin typeface="Times New Roman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bg-BG" sz="1800" dirty="0" smtClean="0">
                          <a:latin typeface="Times New Roman"/>
                          <a:cs typeface="Times New Roman"/>
                        </a:rPr>
                        <a:t>старши учител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lang="bg-BG" sz="1600" spc="-20" dirty="0" smtClean="0">
                          <a:latin typeface="Arial"/>
                          <a:cs typeface="Arial"/>
                        </a:rPr>
                        <a:t>НУ “Св. Св. Кирил и Методий- 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lang="bg-BG" sz="1600" spc="-20" dirty="0" smtClean="0">
                          <a:latin typeface="Arial"/>
                          <a:cs typeface="Arial"/>
                        </a:rPr>
                        <a:t>гр. Тополовград ул. “Иван Вазов “ № 13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endParaRPr lang="bg-BG" sz="1600" spc="-20" dirty="0" smtClean="0">
                        <a:latin typeface="Arial"/>
                        <a:cs typeface="Arial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sz="1600" spc="-20" dirty="0" err="1" smtClean="0">
                          <a:latin typeface="Arial"/>
                          <a:cs typeface="Arial"/>
                        </a:rPr>
                        <a:t>учител</a:t>
                      </a:r>
                      <a:r>
                        <a:rPr sz="1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начален </a:t>
                      </a:r>
                      <a:r>
                        <a:rPr sz="1600" spc="-25" dirty="0" err="1">
                          <a:latin typeface="Arial"/>
                          <a:cs typeface="Arial"/>
                        </a:rPr>
                        <a:t>етап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spc="-25" dirty="0" smtClean="0">
                          <a:latin typeface="Arial"/>
                          <a:cs typeface="Arial"/>
                        </a:rPr>
                        <a:t>и учител по Биология в прогимназиален етап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sz="16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spc="-1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spc="-10" dirty="0" smtClean="0">
                          <a:latin typeface="Arial"/>
                          <a:cs typeface="Arial"/>
                        </a:rPr>
                        <a:t>У“</a:t>
                      </a:r>
                      <a:r>
                        <a:rPr lang="bg-BG" sz="1600" spc="-10" dirty="0" smtClean="0">
                          <a:latin typeface="Arial"/>
                          <a:cs typeface="Arial"/>
                        </a:rPr>
                        <a:t>Св.</a:t>
                      </a:r>
                      <a:r>
                        <a:rPr lang="bg-BG" sz="1600" spc="-10" baseline="0" dirty="0" smtClean="0">
                          <a:latin typeface="Arial"/>
                          <a:cs typeface="Arial"/>
                        </a:rPr>
                        <a:t> Св. Кирил и Методий</a:t>
                      </a:r>
                      <a:r>
                        <a:rPr sz="1600" spc="-10" dirty="0" smtClean="0">
                          <a:latin typeface="Arial"/>
                          <a:cs typeface="Arial"/>
                        </a:rPr>
                        <a:t>“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–</a:t>
                      </a:r>
                      <a:endParaRPr lang="bg-BG" sz="1600" spc="-5" dirty="0" smtClean="0">
                        <a:latin typeface="Arial"/>
                        <a:cs typeface="Arial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spc="-5" dirty="0" smtClean="0">
                          <a:latin typeface="Arial"/>
                          <a:cs typeface="Arial"/>
                        </a:rPr>
                        <a:t>с.</a:t>
                      </a:r>
                      <a:r>
                        <a:rPr lang="bg-BG" sz="1600" spc="-5" baseline="0" dirty="0" smtClean="0">
                          <a:latin typeface="Arial"/>
                          <a:cs typeface="Arial"/>
                        </a:rPr>
                        <a:t> Орешник , общ. Тополовград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bg-BG" sz="1600" spc="-15" dirty="0" smtClean="0">
                          <a:latin typeface="Arial"/>
                          <a:cs typeface="Arial"/>
                        </a:rPr>
                        <a:t>Възпитател</a:t>
                      </a: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 ПИГ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5" dirty="0" err="1" smtClean="0">
                          <a:latin typeface="Arial"/>
                          <a:cs typeface="Arial"/>
                        </a:rPr>
                        <a:t>ОУ“Христо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Ботев“ </a:t>
                      </a:r>
                      <a:r>
                        <a:rPr lang="bg-BG" sz="1600" spc="-5" dirty="0" smtClean="0">
                          <a:latin typeface="Arial"/>
                          <a:cs typeface="Arial"/>
                        </a:rPr>
                        <a:t>–с. Хлябово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,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0" dirty="0" smtClean="0">
                          <a:latin typeface="Arial"/>
                          <a:cs typeface="Arial"/>
                        </a:rPr>
                        <a:t>Общ. Тополовград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dirty="0" smtClean="0">
                          <a:latin typeface="Arial"/>
                          <a:cs typeface="Arial"/>
                        </a:rPr>
                        <a:t>Възпитател</a:t>
                      </a: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 ПИГ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ОУ “В. Левски”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с. Гита, общ. Чирпан</a:t>
                      </a:r>
                    </a:p>
                  </a:txBody>
                  <a:tcPr marL="0" marR="0" marT="508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995</Words>
  <Application>Microsoft Office PowerPoint</Application>
  <PresentationFormat>Презентация на цял екран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Office Theme</vt:lpstr>
      <vt:lpstr>ПРОФЕСИОНАЛНО  ПОРТФОЛИО  НА УЧИТЕЛЯ  Станка Генова Краева Старши учител  Начално училище    ”Св. Св. Кирил и Методий”  гр. Тополовград   </vt:lpstr>
      <vt:lpstr>Слайд 2</vt:lpstr>
      <vt:lpstr>За мен</vt:lpstr>
      <vt:lpstr>Мотиви за изготвяне на  моето портфолио</vt:lpstr>
      <vt:lpstr>МОЯТА ФИЛОСОФИЯ КАТО  УЧИТЕЛ</vt:lpstr>
      <vt:lpstr>ПЕДАГОГИЧЕСКА ДЕЙНОСТ</vt:lpstr>
      <vt:lpstr>МЕТОДИЧЕСКА ДЕЙНОСТ</vt:lpstr>
      <vt:lpstr>МЕТОДИЧЕСКИ МАТЕРИАЛИ</vt:lpstr>
      <vt:lpstr>ПРОФЕСИОНАЛЕН ОПИТ</vt:lpstr>
      <vt:lpstr>Слайд 10</vt:lpstr>
      <vt:lpstr>Сертификати и Удостоверения</vt:lpstr>
      <vt:lpstr>Сетификати и удостоверения</vt:lpstr>
      <vt:lpstr>Сертификати и удостоверения</vt:lpstr>
      <vt:lpstr>Слайд 14</vt:lpstr>
      <vt:lpstr>Снимков материал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</dc:creator>
  <cp:lastModifiedBy>ASROCK</cp:lastModifiedBy>
  <cp:revision>27</cp:revision>
  <dcterms:created xsi:type="dcterms:W3CDTF">2018-03-15T17:08:31Z</dcterms:created>
  <dcterms:modified xsi:type="dcterms:W3CDTF">2025-02-10T17:02:26Z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2018-03-15T00:00:00Z</vt:filetime>
  </property>
</Properties>
</file>