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0" r:id="rId1"/>
  </p:sldMasterIdLst>
  <p:notesMasterIdLst>
    <p:notesMasterId r:id="rId23"/>
  </p:notesMasterIdLst>
  <p:sldIdLst>
    <p:sldId id="256" r:id="rId2"/>
    <p:sldId id="280" r:id="rId3"/>
    <p:sldId id="258" r:id="rId4"/>
    <p:sldId id="295" r:id="rId5"/>
    <p:sldId id="288" r:id="rId6"/>
    <p:sldId id="259" r:id="rId7"/>
    <p:sldId id="284" r:id="rId8"/>
    <p:sldId id="276" r:id="rId9"/>
    <p:sldId id="277" r:id="rId10"/>
    <p:sldId id="271" r:id="rId11"/>
    <p:sldId id="272" r:id="rId12"/>
    <p:sldId id="298" r:id="rId13"/>
    <p:sldId id="299" r:id="rId14"/>
    <p:sldId id="278" r:id="rId15"/>
    <p:sldId id="268" r:id="rId16"/>
    <p:sldId id="294" r:id="rId17"/>
    <p:sldId id="263" r:id="rId18"/>
    <p:sldId id="265" r:id="rId19"/>
    <p:sldId id="269" r:id="rId20"/>
    <p:sldId id="275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58" autoAdjust="0"/>
  </p:normalViewPr>
  <p:slideViewPr>
    <p:cSldViewPr>
      <p:cViewPr varScale="1">
        <p:scale>
          <a:sx n="59" d="100"/>
          <a:sy n="59" d="100"/>
        </p:scale>
        <p:origin x="15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A6D832-E37B-4F7F-ABDE-21E2E5AF8A1A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77125C-799C-4B01-AFD7-D7D82A28CD18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2954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2858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9795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1444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48401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9211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89720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3218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3686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3504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74368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1680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0163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8245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11828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770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4133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94870-1810-43E1-B9D8-599D5321932B}" type="datetimeFigureOut">
              <a:rPr lang="bg-BG" smtClean="0"/>
              <a:t>20.2.2025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91E2B61-793D-442A-A0B2-45C7960CD69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99396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1" r:id="rId1"/>
    <p:sldLayoutId id="2147484302" r:id="rId2"/>
    <p:sldLayoutId id="2147484303" r:id="rId3"/>
    <p:sldLayoutId id="2147484304" r:id="rId4"/>
    <p:sldLayoutId id="2147484305" r:id="rId5"/>
    <p:sldLayoutId id="2147484306" r:id="rId6"/>
    <p:sldLayoutId id="2147484307" r:id="rId7"/>
    <p:sldLayoutId id="2147484308" r:id="rId8"/>
    <p:sldLayoutId id="2147484309" r:id="rId9"/>
    <p:sldLayoutId id="2147484310" r:id="rId10"/>
    <p:sldLayoutId id="2147484311" r:id="rId11"/>
    <p:sldLayoutId id="2147484312" r:id="rId12"/>
    <p:sldLayoutId id="2147484313" r:id="rId13"/>
    <p:sldLayoutId id="2147484314" r:id="rId14"/>
    <p:sldLayoutId id="2147484315" r:id="rId15"/>
    <p:sldLayoutId id="214748431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5832648" cy="5400600"/>
          </a:xfrm>
        </p:spPr>
        <p:txBody>
          <a:bodyPr>
            <a:normAutofit fontScale="90000"/>
          </a:bodyPr>
          <a:lstStyle/>
          <a:p>
            <a:pPr algn="ctr"/>
            <a:br>
              <a:rPr lang="bg-BG" dirty="0"/>
            </a:br>
            <a:br>
              <a:rPr lang="bg-BG" dirty="0"/>
            </a:br>
            <a:br>
              <a:rPr lang="bg-BG" dirty="0"/>
            </a:br>
            <a:br>
              <a:rPr lang="bg-BG" dirty="0"/>
            </a:br>
            <a:br>
              <a:rPr lang="bg-BG" dirty="0"/>
            </a:br>
            <a:br>
              <a:rPr lang="bg-BG" dirty="0"/>
            </a:br>
            <a:br>
              <a:rPr lang="bg-BG" dirty="0"/>
            </a:br>
            <a:br>
              <a:rPr lang="bg-BG" dirty="0"/>
            </a:br>
            <a:br>
              <a:rPr lang="bg-BG" dirty="0"/>
            </a:br>
            <a:r>
              <a:rPr lang="bg-BG" dirty="0"/>
              <a:t>Професионално портфолио на Милена Деведжиева </a:t>
            </a:r>
            <a:br>
              <a:rPr lang="bg-BG" dirty="0"/>
            </a:br>
            <a:r>
              <a:rPr lang="bg-BG" dirty="0"/>
              <a:t>старши учител  </a:t>
            </a:r>
            <a:br>
              <a:rPr lang="bg-BG" dirty="0"/>
            </a:br>
            <a:r>
              <a:rPr lang="bg-BG" dirty="0"/>
              <a:t>в начален етап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2160" y="2492896"/>
            <a:ext cx="2310080" cy="2520280"/>
          </a:xfrm>
        </p:spPr>
        <p:txBody>
          <a:bodyPr/>
          <a:lstStyle/>
          <a:p>
            <a:endParaRPr lang="bg-BG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550" y="650519"/>
            <a:ext cx="2791768" cy="5226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48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198201"/>
              </p:ext>
            </p:extLst>
          </p:nvPr>
        </p:nvGraphicFramePr>
        <p:xfrm>
          <a:off x="1403648" y="825320"/>
          <a:ext cx="6984776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3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90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8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/>
                        <a:t>Дати</a:t>
                      </a:r>
                      <a:r>
                        <a:rPr lang="bg-BG" sz="1600" baseline="0" dirty="0"/>
                        <a:t> (от-до)</a:t>
                      </a:r>
                      <a:endParaRPr lang="bg-BG" sz="1600" dirty="0"/>
                    </a:p>
                    <a:p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>
                          <a:latin typeface="Arial" pitchFamily="34" charset="0"/>
                          <a:cs typeface="Arial" pitchFamily="34" charset="0"/>
                        </a:rPr>
                        <a:t>1994г.</a:t>
                      </a:r>
                      <a:r>
                        <a:rPr lang="bg-BG" sz="1600" baseline="0" dirty="0">
                          <a:latin typeface="Arial" pitchFamily="34" charset="0"/>
                          <a:cs typeface="Arial" pitchFamily="34" charset="0"/>
                        </a:rPr>
                        <a:t> – 1997г.</a:t>
                      </a:r>
                      <a:endParaRPr lang="bg-BG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3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/>
                        <a:t>Име и вид</a:t>
                      </a:r>
                      <a:r>
                        <a:rPr lang="bg-BG" sz="1600" baseline="0" dirty="0"/>
                        <a:t> на обучаващата или образователна организашия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/>
                        <a:t>ПУ“Паисий Хилендарски“, педагогически факултет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8460">
                <a:tc>
                  <a:txBody>
                    <a:bodyPr/>
                    <a:lstStyle/>
                    <a:p>
                      <a:r>
                        <a:rPr lang="bg-BG" sz="1600" dirty="0"/>
                        <a:t>Наименование на придобитата квалификация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/>
                        <a:t>Висше образование по специалност „Начална училищна педагогика“</a:t>
                      </a:r>
                    </a:p>
                    <a:p>
                      <a:r>
                        <a:rPr lang="bg-BG" sz="1600" dirty="0"/>
                        <a:t>Квалификация – Начален</a:t>
                      </a:r>
                      <a:r>
                        <a:rPr lang="bg-BG" sz="1600" baseline="0" dirty="0"/>
                        <a:t> учител, специализация – изобразително изкуство </a:t>
                      </a:r>
                      <a:endParaRPr lang="en-US" sz="1600" baseline="0" dirty="0"/>
                    </a:p>
                    <a:p>
                      <a:r>
                        <a:rPr lang="bg-BG" sz="1600" baseline="0" dirty="0"/>
                        <a:t>(диплома №</a:t>
                      </a:r>
                      <a:r>
                        <a:rPr lang="bg-BG" sz="1600" baseline="0" dirty="0">
                          <a:latin typeface="Arial" pitchFamily="34" charset="0"/>
                          <a:cs typeface="Arial" pitchFamily="34" charset="0"/>
                        </a:rPr>
                        <a:t> 225/14.12.1997г.)</a:t>
                      </a:r>
                      <a:endParaRPr lang="bg-B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2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/>
                        <a:t>Дати</a:t>
                      </a:r>
                      <a:r>
                        <a:rPr lang="bg-BG" sz="1600" baseline="0" dirty="0"/>
                        <a:t> (от-до)</a:t>
                      </a:r>
                      <a:endParaRPr lang="bg-BG" sz="1600" dirty="0"/>
                    </a:p>
                    <a:p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>
                          <a:latin typeface="Arial" pitchFamily="34" charset="0"/>
                          <a:cs typeface="Arial" pitchFamily="34" charset="0"/>
                        </a:rPr>
                        <a:t>1988г. – 1990г.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83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/>
                        <a:t>Име и вид</a:t>
                      </a:r>
                      <a:r>
                        <a:rPr lang="bg-BG" sz="1600" baseline="0" dirty="0"/>
                        <a:t> на обучаващата или образователна организашия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/>
                        <a:t>ИНПУ“Любен Каравелов“, гр. Кърджали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83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/>
                        <a:t>Наименование на придобитата квалификация</a:t>
                      </a:r>
                    </a:p>
                    <a:p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/>
                        <a:t>Полувисше образование - Начален учител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baseline="0" dirty="0"/>
                        <a:t>(диплома №</a:t>
                      </a:r>
                      <a:r>
                        <a:rPr lang="bg-BG" sz="1600" baseline="0" dirty="0">
                          <a:latin typeface="Arial" pitchFamily="34" charset="0"/>
                          <a:cs typeface="Arial" pitchFamily="34" charset="0"/>
                        </a:rPr>
                        <a:t> 3892/01.10.1990г.)</a:t>
                      </a:r>
                      <a:endParaRPr lang="bg-BG" sz="1600" dirty="0"/>
                    </a:p>
                    <a:p>
                      <a:endParaRPr lang="bg-B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3728" y="260648"/>
            <a:ext cx="5256584" cy="564672"/>
          </a:xfrm>
        </p:spPr>
        <p:txBody>
          <a:bodyPr>
            <a:normAutofit/>
          </a:bodyPr>
          <a:lstStyle/>
          <a:p>
            <a:pPr algn="ctr"/>
            <a:r>
              <a:rPr lang="bg-BG" sz="2000" dirty="0">
                <a:latin typeface="Arial Black" pitchFamily="34" charset="0"/>
              </a:rPr>
              <a:t>ОБРАЗОВАНИЕ И ОБУЧЕНИЕ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4125091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866718"/>
              </p:ext>
            </p:extLst>
          </p:nvPr>
        </p:nvGraphicFramePr>
        <p:xfrm>
          <a:off x="1576400" y="1052736"/>
          <a:ext cx="7287344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8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90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/>
                        <a:t>Дати</a:t>
                      </a:r>
                      <a:r>
                        <a:rPr lang="bg-BG" sz="1600" baseline="0" dirty="0"/>
                        <a:t> (от-до)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>
                          <a:latin typeface="Arial" pitchFamily="34" charset="0"/>
                          <a:cs typeface="Arial" pitchFamily="34" charset="0"/>
                        </a:rPr>
                        <a:t>1984г.</a:t>
                      </a:r>
                      <a:r>
                        <a:rPr lang="bg-BG" sz="1600" baseline="0" dirty="0">
                          <a:latin typeface="Arial" pitchFamily="34" charset="0"/>
                          <a:cs typeface="Arial" pitchFamily="34" charset="0"/>
                        </a:rPr>
                        <a:t> – 1988г.</a:t>
                      </a:r>
                      <a:endParaRPr lang="bg-BG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/>
                        <a:t>Име и вид</a:t>
                      </a:r>
                      <a:r>
                        <a:rPr lang="bg-BG" sz="1600" baseline="0" dirty="0"/>
                        <a:t> на обучаващата или образователна организация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/>
                        <a:t>СОУ</a:t>
                      </a:r>
                      <a:r>
                        <a:rPr lang="bg-BG" sz="1600" baseline="0" dirty="0"/>
                        <a:t> „Д-р Петър Берон“ – гр. Тополовград</a:t>
                      </a:r>
                      <a:endParaRPr lang="bg-B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5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/>
                        <a:t>Наименование на придобитата квалификация</a:t>
                      </a:r>
                    </a:p>
                    <a:p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/>
                        <a:t>Средно 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3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/>
                        <a:t>Дати</a:t>
                      </a:r>
                      <a:r>
                        <a:rPr lang="bg-BG" sz="1600" baseline="0" dirty="0"/>
                        <a:t> (от-до)</a:t>
                      </a:r>
                      <a:endParaRPr lang="bg-BG" sz="1600" dirty="0"/>
                    </a:p>
                    <a:p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>
                          <a:latin typeface="Arial" pitchFamily="34" charset="0"/>
                          <a:cs typeface="Arial" pitchFamily="34" charset="0"/>
                        </a:rPr>
                        <a:t>1997г.</a:t>
                      </a:r>
                      <a:r>
                        <a:rPr lang="bg-BG" sz="1600" baseline="0" dirty="0">
                          <a:latin typeface="Arial" pitchFamily="34" charset="0"/>
                          <a:cs typeface="Arial" pitchFamily="34" charset="0"/>
                        </a:rPr>
                        <a:t> – 1984г.</a:t>
                      </a:r>
                      <a:endParaRPr lang="bg-BG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5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/>
                        <a:t>Име и вид</a:t>
                      </a:r>
                      <a:r>
                        <a:rPr lang="bg-BG" sz="1600" baseline="0" dirty="0"/>
                        <a:t> на обучаващата или образователна организация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/>
                        <a:t>СОУ</a:t>
                      </a:r>
                      <a:r>
                        <a:rPr lang="bg-BG" sz="1600" baseline="0" dirty="0"/>
                        <a:t> „Д-р Петър Берон“ – гр. Тополовград</a:t>
                      </a:r>
                      <a:endParaRPr lang="bg-BG" sz="1600" dirty="0"/>
                    </a:p>
                    <a:p>
                      <a:endParaRPr lang="bg-B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5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/>
                        <a:t>Наименование на придобитата квалификация</a:t>
                      </a:r>
                    </a:p>
                    <a:p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/>
                        <a:t>Основно 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95736" y="332656"/>
            <a:ext cx="6048672" cy="564672"/>
          </a:xfrm>
        </p:spPr>
        <p:txBody>
          <a:bodyPr>
            <a:normAutofit/>
          </a:bodyPr>
          <a:lstStyle/>
          <a:p>
            <a:pPr algn="ctr"/>
            <a:r>
              <a:rPr lang="bg-BG" sz="2000" dirty="0">
                <a:latin typeface="Arial Black" pitchFamily="34" charset="0"/>
              </a:rPr>
              <a:t>ОБРАЗОВАНИЕ И ОБУЧЕНИЕ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2220160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id="{6EDF8C92-4D83-3990-F42D-B9EB624A5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60648"/>
            <a:ext cx="7346776" cy="6120680"/>
          </a:xfrm>
        </p:spPr>
        <p:txBody>
          <a:bodyPr>
            <a:normAutofit fontScale="9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/>
              <a:t>			</a:t>
            </a:r>
            <a:r>
              <a:rPr lang="bg-BG" sz="3100" b="1" dirty="0"/>
              <a:t>Допълнителни обучения и </a:t>
            </a:r>
            <a:r>
              <a:rPr lang="en-US" sz="3100" b="1" dirty="0"/>
              <a:t>							</a:t>
            </a:r>
            <a:r>
              <a:rPr lang="bg-BG" sz="3100" b="1" dirty="0"/>
              <a:t>квалификации</a:t>
            </a:r>
            <a:br>
              <a:rPr lang="bg-BG" dirty="0"/>
            </a:br>
            <a:r>
              <a:rPr lang="bg-BG" dirty="0"/>
              <a:t>	</a:t>
            </a:r>
            <a:r>
              <a:rPr lang="bg-BG" sz="1800" b="1" dirty="0"/>
              <a:t>2002 г</a:t>
            </a:r>
            <a:r>
              <a:rPr lang="bg-BG" sz="1800" dirty="0"/>
              <a:t>.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Методика за обучение по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Безопасност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на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движението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по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пътищата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в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itchFamily="34" charset="0"/>
              </a:rPr>
              <a:t>1-4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itchFamily="34" charset="0"/>
              </a:rPr>
              <a:t>клас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itchFamily="34" charset="0"/>
              </a:rPr>
              <a:t> /Удостоверение/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</a:br>
            <a:br>
              <a:rPr lang="bg-BG" sz="1800" dirty="0"/>
            </a:br>
            <a:r>
              <a:rPr lang="bg-BG" sz="1800" dirty="0"/>
              <a:t>	</a:t>
            </a:r>
            <a:r>
              <a:rPr lang="bg-BG" sz="1800" b="1" dirty="0"/>
              <a:t>2005 г.</a:t>
            </a:r>
            <a:r>
              <a:rPr lang="bg-BG" sz="1800" dirty="0"/>
              <a:t> 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Завършен курс по „Компютри“ –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Windows,Word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Excel, Power Point, internet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(удостоверение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)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Базови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и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специфични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компютърни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умения на учители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(удостоверение)</a:t>
            </a:r>
            <a:b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</a:t>
            </a:r>
            <a:r>
              <a:rPr kumimoji="0" lang="bg-B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2012 г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.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Формиране и развитие на предприемачески компетентности в начален етап на училищното образование (сертификат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)</a:t>
            </a:r>
            <a:b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</a:t>
            </a:r>
            <a:r>
              <a:rPr kumimoji="0" lang="bg-B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2018 г.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Наставничество в образователната среда (удостоверение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)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Организация на образователния процес(удостоверение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)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Обучение на учители, преподаващи учебна програма по компютърно моделиране за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III 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клас (удостоверение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)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V </a:t>
            </a:r>
            <a:r>
              <a:rPr kumimoji="0" lang="bg-BG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професионалноквалификационна</a:t>
            </a:r>
            <a:r>
              <a:rPr lang="en-US" sz="1800" dirty="0">
                <a:solidFill>
                  <a:prstClr val="black"/>
                </a:solidFill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степен (свидетелство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)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	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2019 </a:t>
            </a:r>
            <a:r>
              <a:rPr kumimoji="0" lang="bg-B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г.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Безопасност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на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движението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по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пътищата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. Методика за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обучението</a:t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IV </a:t>
            </a:r>
            <a:r>
              <a:rPr kumimoji="0" lang="bg-BG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професионалноквалификационна</a:t>
            </a:r>
            <a:r>
              <a:rPr lang="bg-BG" sz="1800" dirty="0">
                <a:solidFill>
                  <a:prstClr val="black"/>
                </a:solidFill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степен (свидетелство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)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2021 </a:t>
            </a:r>
            <a:r>
              <a:rPr kumimoji="0" lang="bg-B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г.</a:t>
            </a:r>
            <a: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Мотивацията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в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учебния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процес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-техники и приложение.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Бърнаут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(удостоверение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)</a:t>
            </a:r>
            <a:br>
              <a:rPr kumimoji="0" 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</a:br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val="1730669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id="{9A3CB703-12C6-F9F6-C91B-F97B5F82A7E7}"/>
              </a:ext>
            </a:extLst>
          </p:cNvPr>
          <p:cNvSpPr txBox="1"/>
          <p:nvPr/>
        </p:nvSpPr>
        <p:spPr>
          <a:xfrm>
            <a:off x="1691680" y="260648"/>
            <a:ext cx="7200800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         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Допълнителни обучения и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							</a:t>
            </a:r>
            <a:r>
              <a:rPr kumimoji="0" lang="bg-B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квалификации</a:t>
            </a:r>
          </a:p>
          <a:p>
            <a:endParaRPr lang="bg-BG" sz="2800" dirty="0">
              <a:solidFill>
                <a:prstClr val="black">
                  <a:lumMod val="85000"/>
                  <a:lumOff val="15000"/>
                </a:prstClr>
              </a:solidFill>
              <a:latin typeface="Century Gothic" panose="020B0502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2022 г.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Инструментариум на съвременния учител 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(удостоверение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</a:t>
            </a:r>
            <a:endParaRPr kumimoji="0" lang="bg-BG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prstClr val="black"/>
                </a:solidFill>
                <a:latin typeface="Century Gothic" panose="020B0502020202020204"/>
              </a:rPr>
              <a:t>	     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Обучение по дигитални умения и ИКТ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(удостоверение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</a:t>
            </a:r>
            <a:endParaRPr kumimoji="0" lang="bg-BG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600" b="1" dirty="0">
                <a:solidFill>
                  <a:prstClr val="black"/>
                </a:solidFill>
                <a:latin typeface="Century Gothic" panose="020B0502020202020204"/>
              </a:rPr>
              <a:t>2023 г</a:t>
            </a:r>
            <a:r>
              <a:rPr lang="bg-BG" sz="1600" dirty="0">
                <a:solidFill>
                  <a:prstClr val="black"/>
                </a:solidFill>
                <a:latin typeface="Century Gothic" panose="020B0502020202020204"/>
              </a:rPr>
              <a:t>. 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Основи на проектно-базираното обучение в облака със средствата на ИКТ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(удостоверение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</a:t>
            </a:r>
            <a:endParaRPr kumimoji="0" lang="bg-BG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    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Въвеждане на иновации в учебния процес чрез използване на платформи за електронни образователни услуги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(удостоверение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</a:t>
            </a:r>
            <a:endParaRPr kumimoji="0" lang="bg-BG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600" b="1" dirty="0">
                <a:solidFill>
                  <a:prstClr val="black"/>
                </a:solidFill>
                <a:latin typeface="Century Gothic" panose="020B0502020202020204"/>
              </a:rPr>
              <a:t>2024 г.</a:t>
            </a:r>
            <a:r>
              <a:rPr lang="bg-BG" sz="1600" dirty="0">
                <a:solidFill>
                  <a:prstClr val="black"/>
                </a:solidFill>
                <a:latin typeface="Century Gothic" panose="020B0502020202020204"/>
              </a:rPr>
              <a:t> 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Формиране на ключови компетентности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(удостоверение</a:t>
            </a:r>
            <a:r>
              <a:rPr kumimoji="0" lang="bg-BG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)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 </a:t>
            </a:r>
            <a:endParaRPr kumimoji="0" lang="bg-BG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endParaRPr kumimoji="0" lang="bg-BG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Century Gothic" panose="020B0502020202020204"/>
              <a:ea typeface="+mj-ea"/>
              <a:cs typeface="+mj-cs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96946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5736" y="980728"/>
            <a:ext cx="5832648" cy="780696"/>
          </a:xfrm>
        </p:spPr>
        <p:txBody>
          <a:bodyPr>
            <a:normAutofit/>
          </a:bodyPr>
          <a:lstStyle/>
          <a:p>
            <a:pPr algn="ctr"/>
            <a:r>
              <a:rPr lang="bg-BG" sz="2000" dirty="0">
                <a:latin typeface="Arial Black" pitchFamily="34" charset="0"/>
              </a:rPr>
              <a:t>ЛИЧНИ УМЕНИЯ И КОМПЕТЕНЦИИ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025685"/>
              </p:ext>
            </p:extLst>
          </p:nvPr>
        </p:nvGraphicFramePr>
        <p:xfrm>
          <a:off x="2051720" y="2204864"/>
          <a:ext cx="633670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bg-BG" dirty="0"/>
                        <a:t>Майчин</a:t>
                      </a:r>
                      <a:r>
                        <a:rPr lang="bg-BG" baseline="0" dirty="0"/>
                        <a:t> език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български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/>
                        <a:t>Други езици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Руски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/>
                        <a:t>Четене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 много добро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/>
                        <a:t>Писане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Добро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/>
                        <a:t>Разговор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Добро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52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513545"/>
              </p:ext>
            </p:extLst>
          </p:nvPr>
        </p:nvGraphicFramePr>
        <p:xfrm>
          <a:off x="1403648" y="620688"/>
          <a:ext cx="7056784" cy="5830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84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1078">
                <a:tc>
                  <a:txBody>
                    <a:bodyPr/>
                    <a:lstStyle/>
                    <a:p>
                      <a:r>
                        <a:rPr lang="bg-BG" dirty="0"/>
                        <a:t>Социални умения и компетенции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Добри взаимоотношения</a:t>
                      </a:r>
                      <a:r>
                        <a:rPr lang="bg-BG" baseline="0" dirty="0"/>
                        <a:t> с хората, които ме заобикалят;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baseline="0" dirty="0"/>
                        <a:t>Умения за работа в екип;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baseline="0" dirty="0"/>
                        <a:t>Коректност при общуване с колеги, родители и ученици;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baseline="0" dirty="0"/>
                        <a:t>Вземане на решения и справяне с различни ситуации.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7587">
                <a:tc>
                  <a:txBody>
                    <a:bodyPr/>
                    <a:lstStyle/>
                    <a:p>
                      <a:r>
                        <a:rPr lang="bg-BG" dirty="0"/>
                        <a:t>Организационни умения и компетенции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Ръководство на методическо обединение (ПЕКК)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Работа с родители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Организиране на тържества и</a:t>
                      </a:r>
                      <a:r>
                        <a:rPr lang="bg-BG" baseline="0" dirty="0"/>
                        <a:t> други мероприятия</a:t>
                      </a:r>
                      <a:endParaRPr lang="bg-BG" dirty="0"/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7890">
                <a:tc>
                  <a:txBody>
                    <a:bodyPr/>
                    <a:lstStyle/>
                    <a:p>
                      <a:r>
                        <a:rPr lang="bg-BG" dirty="0"/>
                        <a:t>Технически умения и компетенции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Много</a:t>
                      </a:r>
                      <a:r>
                        <a:rPr lang="bg-BG" baseline="0" dirty="0"/>
                        <a:t> д</a:t>
                      </a:r>
                      <a:r>
                        <a:rPr lang="bg-BG" dirty="0"/>
                        <a:t>обро владеене на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Microsoft Office – Word, </a:t>
                      </a:r>
                      <a:r>
                        <a:rPr kumimoji="0" lang="bg-BG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Excel, Power Point</a:t>
                      </a:r>
                      <a:r>
                        <a:rPr kumimoji="0" lang="bg-BG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kumimoji="0" lang="en-US" sz="18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bg-BG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с 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internet</a:t>
                      </a:r>
                      <a:r>
                        <a:rPr kumimoji="0" lang="bg-BG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kumimoji="0" lang="bg-BG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с офис техника.</a:t>
                      </a:r>
                      <a:r>
                        <a:rPr kumimoji="0"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058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721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620688"/>
            <a:ext cx="6589199" cy="860674"/>
          </a:xfrm>
        </p:spPr>
        <p:txBody>
          <a:bodyPr/>
          <a:lstStyle/>
          <a:p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 НА УЧИТЕЛЯ</a:t>
            </a:r>
            <a:endParaRPr lang="en-US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700808"/>
            <a:ext cx="7058743" cy="4340555"/>
          </a:xfrm>
        </p:spPr>
        <p:txBody>
          <a:bodyPr>
            <a:normAutofit/>
          </a:bodyPr>
          <a:lstStyle/>
          <a:p>
            <a:r>
              <a:rPr lang="ru-RU" sz="2000" b="1" i="1" dirty="0">
                <a:solidFill>
                  <a:srgbClr val="00B050"/>
                </a:solidFill>
              </a:rPr>
              <a:t>"Трябва ли винаги да учим децата си с книги? Нека първо да ги научим да гледат към звездите, да се възхищават на слънцето и планините. Нека ги запознаем с дърветата, с пеперудите и цветята. Да събудим у тях възхита и възторг към цвета на живота. Едва тогава те ще се научат да мислят. А щом започнат да мислят, ще започнат да питат. Тогава им дайте книга." </a:t>
            </a:r>
          </a:p>
          <a:p>
            <a:endParaRPr lang="ru-RU" sz="2000" b="1" i="1" dirty="0">
              <a:solidFill>
                <a:srgbClr val="00B050"/>
              </a:solidFill>
            </a:endParaRPr>
          </a:p>
          <a:p>
            <a:r>
              <a:rPr lang="ru-RU" sz="2000" b="1" i="1" dirty="0">
                <a:solidFill>
                  <a:srgbClr val="00B050"/>
                </a:solidFill>
              </a:rPr>
              <a:t>Дейвид Полис</a:t>
            </a:r>
            <a:endParaRPr lang="en-US" sz="20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458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051720" y="692696"/>
            <a:ext cx="6851104" cy="636680"/>
          </a:xfrm>
        </p:spPr>
        <p:txBody>
          <a:bodyPr>
            <a:normAutofit/>
          </a:bodyPr>
          <a:lstStyle/>
          <a:p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 НА УЧИТЕЛЯ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75656" y="1484784"/>
            <a:ext cx="7211144" cy="4320480"/>
          </a:xfrm>
        </p:spPr>
        <p:txBody>
          <a:bodyPr>
            <a:normAutofit fontScale="40000" lnSpcReduction="20000"/>
          </a:bodyPr>
          <a:lstStyle/>
          <a:p>
            <a:endParaRPr lang="bg-BG" sz="1600" dirty="0"/>
          </a:p>
          <a:p>
            <a:r>
              <a:rPr lang="bg-BG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Образованието да бъде прогресивно.</a:t>
            </a:r>
          </a:p>
          <a:p>
            <a:r>
              <a:rPr lang="bg-BG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Обучение, основаващо се на активността на учениците.</a:t>
            </a:r>
          </a:p>
          <a:p>
            <a:r>
              <a:rPr lang="bg-BG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Учениците да се учат от преживяванията и събитията от реалния живот.</a:t>
            </a:r>
          </a:p>
          <a:p>
            <a:r>
              <a:rPr lang="bg-BG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Откривателско, разрешаващо проблеми и изпълнено с отговорност  учене.</a:t>
            </a:r>
          </a:p>
          <a:p>
            <a:r>
              <a:rPr lang="bg-BG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Взаимно учене и комуникация.</a:t>
            </a:r>
          </a:p>
          <a:p>
            <a:r>
              <a:rPr lang="bg-BG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Фокусиране върху индивидуалните потребности на учениците,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да се постигнат положителни промени в тях и да се овладеят трайни знания, умения за мислене и навици.</a:t>
            </a:r>
          </a:p>
          <a:p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Насърчаване на слабите ученици чрез индивидуална помощ.</a:t>
            </a:r>
          </a:p>
          <a:p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Насърчаване на талантливите с креативни избирателни секции.</a:t>
            </a:r>
          </a:p>
          <a:p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По-голяма мотивация.</a:t>
            </a:r>
          </a:p>
          <a:p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 работа с ученическия екип.</a:t>
            </a:r>
            <a:endParaRPr lang="bg-BG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g-BG" sz="4500" dirty="0"/>
          </a:p>
          <a:p>
            <a:endParaRPr lang="bg-BG" sz="1600" dirty="0"/>
          </a:p>
          <a:p>
            <a:endParaRPr lang="bg-BG" sz="1600" dirty="0"/>
          </a:p>
        </p:txBody>
      </p:sp>
    </p:spTree>
    <p:extLst>
      <p:ext uri="{BB962C8B-B14F-4D97-AF65-F5344CB8AC3E}">
        <p14:creationId xmlns:p14="http://schemas.microsoft.com/office/powerpoint/2010/main" val="3345115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47664" y="332656"/>
            <a:ext cx="6912768" cy="648072"/>
          </a:xfrm>
        </p:spPr>
        <p:txBody>
          <a:bodyPr>
            <a:normAutofit/>
          </a:bodyPr>
          <a:lstStyle/>
          <a:p>
            <a:pPr algn="ctr"/>
            <a:r>
              <a:rPr lang="bg-BG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СЪВРЕМЕННАТА КЛАСНА СТАЯ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47664" y="1412776"/>
            <a:ext cx="7128792" cy="404772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Възрастните трябва да се научат да възприемат децата като уникални същества; като ценен източник на идеи и умения.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е взаимно уважение между учители и ученици(взаимна размяна на комплименти).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Формирането на умения у учениците да се изслушват един друг, да работят екипно и да решават заедно възникнали проблеми в клас.</a:t>
            </a:r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37145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692696"/>
            <a:ext cx="7056784" cy="576064"/>
          </a:xfrm>
        </p:spPr>
        <p:txBody>
          <a:bodyPr>
            <a:normAutofit/>
          </a:bodyPr>
          <a:lstStyle/>
          <a:p>
            <a:pPr algn="ctr"/>
            <a:r>
              <a:rPr lang="bg-BG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МЕТОДИ,ФОРМИ И СРЕДСТВА ПРЕПОДАВАНЕ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628800"/>
            <a:ext cx="6347714" cy="4268547"/>
          </a:xfrm>
        </p:spPr>
        <p:txBody>
          <a:bodyPr>
            <a:normAutofit/>
          </a:bodyPr>
          <a:lstStyle/>
          <a:p>
            <a:r>
              <a:rPr lang="bg-BG" dirty="0">
                <a:solidFill>
                  <a:srgbClr val="002060"/>
                </a:solidFill>
              </a:rPr>
              <a:t>Беседа, разказ, демонстрация, онагледяване</a:t>
            </a:r>
          </a:p>
          <a:p>
            <a:r>
              <a:rPr lang="bg-BG" dirty="0">
                <a:solidFill>
                  <a:srgbClr val="002060"/>
                </a:solidFill>
              </a:rPr>
              <a:t>Дискусия</a:t>
            </a:r>
          </a:p>
          <a:p>
            <a:r>
              <a:rPr lang="bg-BG" dirty="0">
                <a:solidFill>
                  <a:srgbClr val="002060"/>
                </a:solidFill>
              </a:rPr>
              <a:t>Анализ</a:t>
            </a:r>
          </a:p>
          <a:p>
            <a:r>
              <a:rPr lang="bg-BG" dirty="0">
                <a:solidFill>
                  <a:srgbClr val="002060"/>
                </a:solidFill>
              </a:rPr>
              <a:t>Ролеви игри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bg-BG" dirty="0">
                <a:solidFill>
                  <a:srgbClr val="002060"/>
                </a:solidFill>
              </a:rPr>
              <a:t>Мозъчна атака</a:t>
            </a:r>
          </a:p>
          <a:p>
            <a:r>
              <a:rPr lang="bg-BG" dirty="0">
                <a:solidFill>
                  <a:srgbClr val="002060"/>
                </a:solidFill>
              </a:rPr>
              <a:t>Групова и индивидуална работа</a:t>
            </a:r>
          </a:p>
          <a:p>
            <a:r>
              <a:rPr lang="bg-BG" dirty="0">
                <a:solidFill>
                  <a:srgbClr val="002060"/>
                </a:solidFill>
              </a:rPr>
              <a:t>Мисловни карти</a:t>
            </a:r>
          </a:p>
          <a:p>
            <a:r>
              <a:rPr lang="bg-BG" dirty="0">
                <a:solidFill>
                  <a:srgbClr val="002060"/>
                </a:solidFill>
              </a:rPr>
              <a:t>Самостоятелна работа</a:t>
            </a:r>
          </a:p>
          <a:p>
            <a:r>
              <a:rPr lang="bg-BG" dirty="0">
                <a:solidFill>
                  <a:srgbClr val="002060"/>
                </a:solidFill>
              </a:rPr>
              <a:t>Използване на ИКТ в обучението – презентации, електронни учебници</a:t>
            </a:r>
          </a:p>
          <a:p>
            <a:r>
              <a:rPr lang="bg-BG" dirty="0">
                <a:solidFill>
                  <a:srgbClr val="002060"/>
                </a:solidFill>
              </a:rPr>
              <a:t>Дидактични материали, сборници</a:t>
            </a:r>
          </a:p>
          <a:p>
            <a:endParaRPr lang="bg-B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633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Учителското портфолио – знак за качество на педагогическата дейност </a:t>
            </a:r>
            <a:endParaRPr lang="bg-BG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bg-BG" b="1" i="1" dirty="0"/>
              <a:t>МОТИВИ за изготвяне </a:t>
            </a:r>
            <a:endParaRPr lang="bg-BG" dirty="0"/>
          </a:p>
          <a:p>
            <a:pPr marL="0" indent="0">
              <a:buNone/>
            </a:pPr>
            <a:r>
              <a:rPr lang="ru-RU" dirty="0"/>
              <a:t>•Персонализация на учителския ми труд; </a:t>
            </a:r>
          </a:p>
          <a:p>
            <a:pPr marL="0" indent="0">
              <a:buNone/>
            </a:pPr>
            <a:r>
              <a:rPr lang="ru-RU" dirty="0"/>
              <a:t>•Място за наблюдение и обективна оценка; </a:t>
            </a:r>
          </a:p>
          <a:p>
            <a:pPr marL="0" indent="0">
              <a:buNone/>
            </a:pPr>
            <a:r>
              <a:rPr lang="ru-RU" dirty="0"/>
              <a:t>•Доказателственост и прозрачност на педагогическата ми дейност; </a:t>
            </a:r>
          </a:p>
          <a:p>
            <a:pPr marL="0" indent="0">
              <a:buNone/>
            </a:pPr>
            <a:r>
              <a:rPr lang="ru-RU" dirty="0"/>
              <a:t>•Електронното ми портфолио – възможност за професионален обмен в мрежата /Internet/ </a:t>
            </a:r>
          </a:p>
          <a:p>
            <a:endParaRPr lang="bg-BG" dirty="0"/>
          </a:p>
          <a:p>
            <a:r>
              <a:rPr lang="ru-RU" i="1" dirty="0"/>
              <a:t>Забележка: Портфолиото е отворено и подлежи на изменение, допълване и актуализиране във всеки един момент от дейността ми </a:t>
            </a:r>
            <a:r>
              <a:rPr lang="ru-RU" i="1" dirty="0" err="1"/>
              <a:t>като</a:t>
            </a:r>
            <a:r>
              <a:rPr lang="ru-RU" i="1" dirty="0"/>
              <a:t> </a:t>
            </a:r>
            <a:r>
              <a:rPr lang="ru-RU" i="1" dirty="0" err="1"/>
              <a:t>учител</a:t>
            </a:r>
            <a:r>
              <a:rPr lang="ru-RU" i="1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871683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644650"/>
          </a:xfrm>
        </p:spPr>
        <p:txBody>
          <a:bodyPr>
            <a:normAutofit/>
          </a:bodyPr>
          <a:lstStyle/>
          <a:p>
            <a:r>
              <a:rPr lang="bg-BG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Дейности, които съм организирала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1700808"/>
            <a:ext cx="3205649" cy="1728192"/>
          </a:xfrm>
        </p:spPr>
        <p:txBody>
          <a:bodyPr/>
          <a:lstStyle/>
          <a:p>
            <a:r>
              <a:rPr lang="bg-BG" dirty="0">
                <a:solidFill>
                  <a:srgbClr val="002060"/>
                </a:solidFill>
              </a:rPr>
              <a:t>Училищни тържества</a:t>
            </a:r>
          </a:p>
          <a:p>
            <a:r>
              <a:rPr lang="bg-BG" dirty="0">
                <a:solidFill>
                  <a:srgbClr val="002060"/>
                </a:solidFill>
              </a:rPr>
              <a:t>Училищни базари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bg-BG" dirty="0">
                <a:solidFill>
                  <a:srgbClr val="002060"/>
                </a:solidFill>
              </a:rPr>
              <a:t>Спортни състезния и други мероприятия</a:t>
            </a:r>
          </a:p>
        </p:txBody>
      </p:sp>
      <p:pic>
        <p:nvPicPr>
          <p:cNvPr id="1026" name="Picture 2" descr="C:\Users\Mimi\Desktop\397796_149973185183473_991640996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61047"/>
            <a:ext cx="3528392" cy="259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Mimi\Desktop\150457_136136303233828_1143049507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861047"/>
            <a:ext cx="3888432" cy="2583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imi\Desktop\540954_126760724171386_164479522_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268760"/>
            <a:ext cx="280831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030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835696" y="260648"/>
            <a:ext cx="5400600" cy="636680"/>
          </a:xfrm>
        </p:spPr>
        <p:txBody>
          <a:bodyPr>
            <a:normAutofit/>
          </a:bodyPr>
          <a:lstStyle/>
          <a:p>
            <a:pPr algn="ctr"/>
            <a:r>
              <a:rPr lang="bg-BG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ИЗВЪНКЛАСНИ ДЕЙНОСТИ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75656" y="764704"/>
            <a:ext cx="7128792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000" b="1" dirty="0"/>
              <a:t>Ръководител на групи по:</a:t>
            </a:r>
          </a:p>
          <a:p>
            <a:r>
              <a:rPr lang="bg-BG" b="1" dirty="0"/>
              <a:t>Проект „Твоят час“</a:t>
            </a:r>
          </a:p>
          <a:p>
            <a:r>
              <a:rPr lang="bg-BG" b="1" dirty="0"/>
              <a:t>Проект „Подкрепа за успех“</a:t>
            </a:r>
          </a:p>
          <a:p>
            <a:r>
              <a:rPr lang="bg-BG" b="1" dirty="0"/>
              <a:t>Проект „ Образование за утрешния ден“</a:t>
            </a:r>
          </a:p>
          <a:p>
            <a:r>
              <a:rPr lang="bg-BG" b="1" dirty="0"/>
              <a:t>Проект „Равен достъп до училищно образование в условията на кризи“</a:t>
            </a:r>
          </a:p>
          <a:p>
            <a:r>
              <a:rPr lang="bg-BG" b="1" dirty="0"/>
              <a:t>Група за занимания по интереси „Ние и природата около нас“</a:t>
            </a:r>
          </a:p>
          <a:p>
            <a:r>
              <a:rPr lang="bg-BG" b="1" dirty="0"/>
              <a:t>Проект „Успех за теб“</a:t>
            </a:r>
          </a:p>
          <a:p>
            <a:endParaRPr lang="bg-BG" b="1" dirty="0"/>
          </a:p>
          <a:p>
            <a:endParaRPr lang="bg-BG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590326"/>
            <a:ext cx="5112568" cy="203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72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131840" y="885756"/>
            <a:ext cx="3528392" cy="1103083"/>
          </a:xfrm>
        </p:spPr>
        <p:txBody>
          <a:bodyPr/>
          <a:lstStyle/>
          <a:p>
            <a:endParaRPr lang="bg-BG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416095"/>
              </p:ext>
            </p:extLst>
          </p:nvPr>
        </p:nvGraphicFramePr>
        <p:xfrm>
          <a:off x="1835696" y="548679"/>
          <a:ext cx="6933456" cy="5633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7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6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211">
                <a:tc gridSpan="2">
                  <a:txBody>
                    <a:bodyPr/>
                    <a:lstStyle/>
                    <a:p>
                      <a:r>
                        <a:rPr lang="bg-BG" sz="2800" dirty="0">
                          <a:latin typeface="+mj-lt"/>
                        </a:rPr>
                        <a:t>Лична</a:t>
                      </a:r>
                      <a:r>
                        <a:rPr lang="bg-BG" sz="2800" baseline="0" dirty="0"/>
                        <a:t> информация</a:t>
                      </a:r>
                      <a:endParaRPr lang="bg-BG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569">
                <a:tc>
                  <a:txBody>
                    <a:bodyPr/>
                    <a:lstStyle/>
                    <a:p>
                      <a:r>
                        <a:rPr lang="bg-BG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Милена Кирилова Деведжиева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2569">
                <a:tc>
                  <a:txBody>
                    <a:bodyPr/>
                    <a:lstStyle/>
                    <a:p>
                      <a:r>
                        <a:rPr lang="bg-BG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Гр. Тополовград, обл. Хасково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569">
                <a:tc>
                  <a:txBody>
                    <a:bodyPr/>
                    <a:lstStyle/>
                    <a:p>
                      <a:r>
                        <a:rPr lang="bg-BG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2569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E-mail</a:t>
                      </a:r>
                      <a:endParaRPr lang="bg-BG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m_7007@abv.bg</a:t>
                      </a:r>
                      <a:endParaRPr lang="bg-BG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2569">
                <a:tc>
                  <a:txBody>
                    <a:bodyPr/>
                    <a:lstStyle/>
                    <a:p>
                      <a:r>
                        <a:rPr lang="bg-BG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Националност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българка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2569">
                <a:tc>
                  <a:txBody>
                    <a:bodyPr/>
                    <a:lstStyle/>
                    <a:p>
                      <a:r>
                        <a:rPr lang="bg-BG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на раждане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28.07.1970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779912" y="350100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5384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E99012-C3ED-1D9F-9714-FE92C5558C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A0522E0-F880-654F-C2BD-CD921866F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364445"/>
              </p:ext>
            </p:extLst>
          </p:nvPr>
        </p:nvGraphicFramePr>
        <p:xfrm>
          <a:off x="1331640" y="476673"/>
          <a:ext cx="7200800" cy="5745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6493">
                <a:tc>
                  <a:txBody>
                    <a:bodyPr/>
                    <a:lstStyle/>
                    <a:p>
                      <a:r>
                        <a:rPr lang="bg-BG" dirty="0">
                          <a:latin typeface="Arial Black" pitchFamily="34" charset="0"/>
                        </a:rPr>
                        <a:t>Трудов стаж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1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Дати (от-до)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от 202</a:t>
                      </a:r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dirty="0"/>
                        <a:t>г.</a:t>
                      </a:r>
                      <a:r>
                        <a:rPr lang="bg-BG" baseline="0" dirty="0"/>
                        <a:t> 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8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Име и адрес на работодателя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НУ „Св. Св. Кирил и Методий“</a:t>
                      </a:r>
                    </a:p>
                    <a:p>
                      <a:r>
                        <a:rPr lang="bg-BG" dirty="0"/>
                        <a:t>гр. Тополовград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8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Вид на дейността</a:t>
                      </a:r>
                      <a:r>
                        <a:rPr lang="bg-BG" baseline="0" dirty="0"/>
                        <a:t> или сферата на работа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18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Заемана длъжност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Старши учител в начален етап</a:t>
                      </a:r>
                      <a:r>
                        <a:rPr lang="bg-BG" baseline="0" dirty="0"/>
                        <a:t> (</a:t>
                      </a:r>
                      <a:r>
                        <a:rPr lang="en-US" baseline="0" dirty="0"/>
                        <a:t>I-IV </a:t>
                      </a:r>
                      <a:r>
                        <a:rPr lang="bg-BG" baseline="0" dirty="0"/>
                        <a:t>клас)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54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Основни дейности и отговорности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Преподавтелски, обучение и възпитание на ученици от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81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81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81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81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81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6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855598"/>
              </p:ext>
            </p:extLst>
          </p:nvPr>
        </p:nvGraphicFramePr>
        <p:xfrm>
          <a:off x="1691680" y="980728"/>
          <a:ext cx="6912768" cy="5359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9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3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169">
                <a:tc>
                  <a:txBody>
                    <a:bodyPr/>
                    <a:lstStyle/>
                    <a:p>
                      <a:r>
                        <a:rPr lang="bg-BG" dirty="0">
                          <a:latin typeface="Arial Black" pitchFamily="34" charset="0"/>
                        </a:rPr>
                        <a:t>Трудов стаж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16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Дати (от-до)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от 2022 </a:t>
                      </a:r>
                      <a:r>
                        <a:rPr lang="bg-BG" dirty="0"/>
                        <a:t>г.</a:t>
                      </a:r>
                      <a:r>
                        <a:rPr lang="bg-BG" baseline="0" dirty="0"/>
                        <a:t> </a:t>
                      </a:r>
                      <a:r>
                        <a:rPr lang="en-US" baseline="0" dirty="0"/>
                        <a:t>-2024</a:t>
                      </a:r>
                      <a:r>
                        <a:rPr lang="bg-BG" baseline="0" dirty="0"/>
                        <a:t> г.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92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Име и адрес на работодателя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НУ „Св. Св. Кирил и Методий“</a:t>
                      </a:r>
                    </a:p>
                    <a:p>
                      <a:r>
                        <a:rPr lang="bg-BG" dirty="0"/>
                        <a:t>гр. Тополовград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92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Вид на дейността</a:t>
                      </a:r>
                      <a:r>
                        <a:rPr lang="bg-BG" baseline="0" dirty="0"/>
                        <a:t> или сферата на работа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54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Заемана длъжност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Старши учител в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792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Основни дейности и отговорности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Преподавтелски, обучение и възпитание на ученици от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16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16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16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16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916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518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022096"/>
              </p:ext>
            </p:extLst>
          </p:nvPr>
        </p:nvGraphicFramePr>
        <p:xfrm>
          <a:off x="1475656" y="188640"/>
          <a:ext cx="7200800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2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8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5476">
                <a:tc>
                  <a:txBody>
                    <a:bodyPr/>
                    <a:lstStyle/>
                    <a:p>
                      <a:r>
                        <a:rPr lang="bg-BG" dirty="0">
                          <a:latin typeface="Arial Black" pitchFamily="34" charset="0"/>
                        </a:rPr>
                        <a:t>Трудов стаж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47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Дати (от-до)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г.</a:t>
                      </a:r>
                      <a:r>
                        <a:rPr lang="bg-BG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 2021 г.</a:t>
                      </a:r>
                      <a:endParaRPr lang="bg-B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58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Име и адрес на работодателя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ОУ „Христо Ботев“, с. Хлябово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58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Вид на дейността</a:t>
                      </a:r>
                      <a:r>
                        <a:rPr lang="bg-BG" baseline="0" dirty="0"/>
                        <a:t> или сферата на работа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47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Заемана длъжност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Старши учител в</a:t>
                      </a:r>
                      <a:r>
                        <a:rPr lang="bg-BG" baseline="0" dirty="0"/>
                        <a:t> начален етап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36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Основни дейности и отговорности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Преподавтелски, обучение и възпитание на ученици от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47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Дати (от-до)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r>
                        <a:rPr lang="bg-BG" baseline="0" dirty="0">
                          <a:latin typeface="Arial" pitchFamily="34" charset="0"/>
                          <a:cs typeface="Arial" pitchFamily="34" charset="0"/>
                        </a:rPr>
                        <a:t> – 2019</a:t>
                      </a:r>
                      <a:r>
                        <a:rPr lang="en-US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baseline="0" dirty="0">
                          <a:latin typeface="Arial" pitchFamily="34" charset="0"/>
                          <a:cs typeface="Arial" pitchFamily="34" charset="0"/>
                        </a:rPr>
                        <a:t>г. </a:t>
                      </a:r>
                      <a:endParaRPr lang="bg-B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458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Име и адрес на работодателя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ОУ</a:t>
                      </a:r>
                      <a:r>
                        <a:rPr lang="bg-BG" baseline="0" dirty="0"/>
                        <a:t> „</a:t>
                      </a:r>
                      <a:r>
                        <a:rPr lang="bg-BG" dirty="0"/>
                        <a:t>Христо Ботев“, с. Хлябово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458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Вид на дейността</a:t>
                      </a:r>
                      <a:r>
                        <a:rPr lang="bg-BG" baseline="0" dirty="0"/>
                        <a:t> или сферата на работа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47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Заемана длъжност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Директор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2279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Основни дейности и отговорности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Учебно-възпитателна, административно-управленска,</a:t>
                      </a:r>
                      <a:r>
                        <a:rPr lang="bg-BG" baseline="0" dirty="0"/>
                        <a:t> </a:t>
                      </a:r>
                      <a:r>
                        <a:rPr lang="bg-BG" dirty="0"/>
                        <a:t>организационна, координираща и контролна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28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477794"/>
              </p:ext>
            </p:extLst>
          </p:nvPr>
        </p:nvGraphicFramePr>
        <p:xfrm>
          <a:off x="1403648" y="260648"/>
          <a:ext cx="720080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0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0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4581">
                <a:tc>
                  <a:txBody>
                    <a:bodyPr/>
                    <a:lstStyle/>
                    <a:p>
                      <a:r>
                        <a:rPr lang="bg-BG" dirty="0">
                          <a:latin typeface="Arial Black" pitchFamily="34" charset="0"/>
                        </a:rPr>
                        <a:t>Трудов стаж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581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Дати (от-до)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2003</a:t>
                      </a:r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г. – 2017 г.</a:t>
                      </a:r>
                      <a:r>
                        <a:rPr lang="bg-BG" baseline="0" dirty="0"/>
                        <a:t> 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0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Име и адрес на работодателя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ОУ „Христо Ботев“, с. Хлябово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0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Вид на дейността</a:t>
                      </a:r>
                      <a:r>
                        <a:rPr lang="bg-BG" baseline="0" dirty="0"/>
                        <a:t> или сферата на работа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4581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Заемана длъжност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Старши учител в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145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Основни дейности и отговорности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Преподавтелски, обучение и възпитание на ученици от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4581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Дати (от-до)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r>
                        <a:rPr lang="bg-BG" baseline="0" dirty="0">
                          <a:latin typeface="Arial" pitchFamily="34" charset="0"/>
                          <a:cs typeface="Arial" pitchFamily="34" charset="0"/>
                        </a:rPr>
                        <a:t> – 2003</a:t>
                      </a:r>
                      <a:r>
                        <a:rPr lang="en-US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baseline="0" dirty="0">
                          <a:latin typeface="Arial" pitchFamily="34" charset="0"/>
                          <a:cs typeface="Arial" pitchFamily="34" charset="0"/>
                        </a:rPr>
                        <a:t>г. </a:t>
                      </a:r>
                      <a:endParaRPr lang="bg-BG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0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Име и адрес на работодателя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ОУ</a:t>
                      </a:r>
                      <a:r>
                        <a:rPr lang="bg-BG" baseline="0" dirty="0"/>
                        <a:t> „</a:t>
                      </a:r>
                      <a:r>
                        <a:rPr lang="bg-BG" dirty="0"/>
                        <a:t>Христо Ботев“, с. Орлов дол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30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Вид на дейността</a:t>
                      </a:r>
                      <a:r>
                        <a:rPr lang="bg-BG" baseline="0" dirty="0"/>
                        <a:t> или сферата на работа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581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Заемана длъжност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учител в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6145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Основни дейности и отговорности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Преподавтелски, обучение и възпитание на ученици от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334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375334"/>
              </p:ext>
            </p:extLst>
          </p:nvPr>
        </p:nvGraphicFramePr>
        <p:xfrm>
          <a:off x="1331640" y="332656"/>
          <a:ext cx="7416824" cy="5854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3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3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4078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Дати (от-до)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1994</a:t>
                      </a:r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dirty="0"/>
                        <a:t>г.</a:t>
                      </a:r>
                      <a:r>
                        <a:rPr lang="bg-BG" baseline="0" dirty="0"/>
                        <a:t> – </a:t>
                      </a:r>
                      <a:r>
                        <a:rPr lang="bg-BG" baseline="0" dirty="0">
                          <a:latin typeface="Arial" pitchFamily="34" charset="0"/>
                          <a:cs typeface="Arial" pitchFamily="34" charset="0"/>
                        </a:rPr>
                        <a:t>2002</a:t>
                      </a:r>
                      <a:r>
                        <a:rPr lang="en-US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baseline="0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13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Име и адрес на работодателя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ОУ</a:t>
                      </a:r>
                      <a:r>
                        <a:rPr lang="bg-BG" baseline="0" dirty="0"/>
                        <a:t> „</a:t>
                      </a:r>
                      <a:r>
                        <a:rPr lang="bg-BG" dirty="0"/>
                        <a:t>Христо Ботев“</a:t>
                      </a:r>
                    </a:p>
                    <a:p>
                      <a:r>
                        <a:rPr lang="bg-BG" dirty="0"/>
                        <a:t> с. Хлябово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713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Вид на дейността</a:t>
                      </a:r>
                      <a:r>
                        <a:rPr lang="bg-BG" baseline="0" dirty="0"/>
                        <a:t> или сферата на работа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54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Заемана длъжност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учител в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019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Основни дейности и отговорности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Преподавтелски, обучение и възпитание на ученици от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54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Дати (от-до)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1993</a:t>
                      </a:r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г.-1994</a:t>
                      </a:r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13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Име и адрес на работодателя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НУ</a:t>
                      </a:r>
                      <a:r>
                        <a:rPr lang="bg-BG" baseline="0" dirty="0"/>
                        <a:t> „</a:t>
                      </a:r>
                      <a:r>
                        <a:rPr lang="bg-BG" dirty="0"/>
                        <a:t>Христо Ботев“</a:t>
                      </a:r>
                    </a:p>
                    <a:p>
                      <a:r>
                        <a:rPr lang="bg-BG" dirty="0"/>
                        <a:t>с. Орлов дол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713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Вид на дейността</a:t>
                      </a:r>
                      <a:r>
                        <a:rPr lang="bg-BG" baseline="0" dirty="0"/>
                        <a:t> или сферата на работа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54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Заемана длъжност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учител в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1019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Основни дейности и отговорности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Преподавтелски, обучение и възпитание на ученици от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676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896134"/>
              </p:ext>
            </p:extLst>
          </p:nvPr>
        </p:nvGraphicFramePr>
        <p:xfrm>
          <a:off x="1475656" y="260648"/>
          <a:ext cx="7272808" cy="6236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2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0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66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Дати (от-до)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1991</a:t>
                      </a:r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dirty="0"/>
                        <a:t>г.</a:t>
                      </a:r>
                      <a:r>
                        <a:rPr lang="bg-BG" baseline="0" dirty="0"/>
                        <a:t> – </a:t>
                      </a:r>
                      <a:r>
                        <a:rPr lang="bg-BG" baseline="0" dirty="0">
                          <a:latin typeface="Arial" pitchFamily="34" charset="0"/>
                          <a:cs typeface="Arial" pitchFamily="34" charset="0"/>
                        </a:rPr>
                        <a:t>1992</a:t>
                      </a:r>
                      <a:r>
                        <a:rPr lang="en-US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baseline="0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670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Име и адрес на работодателя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ПУ „Васил Априлов“,</a:t>
                      </a:r>
                      <a:r>
                        <a:rPr lang="bg-BG" baseline="0" dirty="0"/>
                        <a:t> гр. Тополовград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59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Вид на дейността</a:t>
                      </a:r>
                      <a:r>
                        <a:rPr lang="bg-BG" baseline="0" dirty="0"/>
                        <a:t> или сферата на работа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6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Заемана длъжност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учител в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671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Основни дейности и отговорности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Преподавтелски, обучение и възпитание на ученици от начален етап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6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Дати (от-до)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1990</a:t>
                      </a:r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г.-1991</a:t>
                      </a:r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bg-BG" dirty="0">
                          <a:latin typeface="Arial" pitchFamily="34" charset="0"/>
                          <a:cs typeface="Arial" pitchFamily="34" charset="0"/>
                        </a:rPr>
                        <a:t>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70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Име и адрес на работодателя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НУ „Св.Св.Кирил</a:t>
                      </a:r>
                      <a:r>
                        <a:rPr lang="bg-BG" baseline="0" dirty="0"/>
                        <a:t> иМетодий</a:t>
                      </a:r>
                      <a:r>
                        <a:rPr lang="bg-BG" dirty="0"/>
                        <a:t>“, </a:t>
                      </a:r>
                    </a:p>
                    <a:p>
                      <a:r>
                        <a:rPr lang="bg-BG" dirty="0"/>
                        <a:t>гр. Тополовград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159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Вид на дейността</a:t>
                      </a:r>
                      <a:r>
                        <a:rPr lang="bg-BG" baseline="0" dirty="0"/>
                        <a:t> или сферата на работа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образование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66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Заемана длъжност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/>
                        <a:t>възпитател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1607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bg-BG" dirty="0"/>
                        <a:t>Основни дейности и отговорности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Планиране, организация и провеждане на образователно-възпитателен процес  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88672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1646</TotalTime>
  <Words>1540</Words>
  <Application>Microsoft Office PowerPoint</Application>
  <PresentationFormat>Презентация на цял екран (4:3)</PresentationFormat>
  <Paragraphs>239</Paragraphs>
  <Slides>21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Century Gothic</vt:lpstr>
      <vt:lpstr>Times New Roman</vt:lpstr>
      <vt:lpstr>Wingdings 3</vt:lpstr>
      <vt:lpstr>Wisp</vt:lpstr>
      <vt:lpstr>         Професионално портфолио на Милена Деведжиева  старши учител   в начален етап</vt:lpstr>
      <vt:lpstr>Учителското портфолио – знак за качество на педагогическата дейност 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ОБРАЗОВАНИЕ И ОБУЧЕНИЕ</vt:lpstr>
      <vt:lpstr>ОБРАЗОВАНИЕ И ОБУЧЕНИЕ</vt:lpstr>
      <vt:lpstr>   Допълнителни обучения и        квалификации  2002 г.  Методика за обучение по Безопасност на движението по пътищата в 1-4 клас /Удостоверение/   2005 г. Завършен курс по „Компютри“ – Windows,Word,  Excel, Power Point, internet (удостоверение)   Базови и специфични компютърни умения на учители (удостоверение)  2012 г. Формиране и развитие на предприемачески компетентности в начален етап на училищното образование (сертификат)  2018 г. Наставничество в образователната среда (удостоверение)   Организация на образователния процес(удостоверение)   Обучение на учители, преподаващи учебна програма по компютърно моделиране за III клас (удостоверение)   V професионалноквалификационна степен (свидетелство)    2019 г. Безопасност на движението по пътищата. Методика за обучението  IV професионалноквалификационна степен (свидетелство)   2021 г. Мотивацията в учебния процес-техники и приложение. Бърнаут (удостоверение) </vt:lpstr>
      <vt:lpstr>Презентация на PowerPoint</vt:lpstr>
      <vt:lpstr>ЛИЧНИ УМЕНИЯ И КОМПЕТЕНЦИИ</vt:lpstr>
      <vt:lpstr>Презентация на PowerPoint</vt:lpstr>
      <vt:lpstr>ФИЛОСОФИЯ НА УЧИТЕЛЯ</vt:lpstr>
      <vt:lpstr>ФИЛОСОФИЯ НА УЧИТЕЛЯ</vt:lpstr>
      <vt:lpstr>В СЪВРЕМЕННАТА КЛАСНА СТАЯ</vt:lpstr>
      <vt:lpstr>МЕТОДИ,ФОРМИ И СРЕДСТВА ПРЕПОДАВАНЕ</vt:lpstr>
      <vt:lpstr>Дейности, които съм организирала</vt:lpstr>
      <vt:lpstr>ИЗВЪНКЛАСНИ ДЕЙНОСТИ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kj</dc:title>
  <dc:creator>Mimi</dc:creator>
  <cp:lastModifiedBy>Милена К. Деведжиева</cp:lastModifiedBy>
  <cp:revision>73</cp:revision>
  <dcterms:created xsi:type="dcterms:W3CDTF">2013-08-23T17:45:14Z</dcterms:created>
  <dcterms:modified xsi:type="dcterms:W3CDTF">2025-02-21T06:10:18Z</dcterms:modified>
</cp:coreProperties>
</file>