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28"/>
  </p:notesMasterIdLst>
  <p:sldIdLst>
    <p:sldId id="256" r:id="rId2"/>
    <p:sldId id="280" r:id="rId3"/>
    <p:sldId id="258" r:id="rId4"/>
    <p:sldId id="285" r:id="rId5"/>
    <p:sldId id="296" r:id="rId6"/>
    <p:sldId id="288" r:id="rId7"/>
    <p:sldId id="259" r:id="rId8"/>
    <p:sldId id="284" r:id="rId9"/>
    <p:sldId id="276" r:id="rId10"/>
    <p:sldId id="271" r:id="rId11"/>
    <p:sldId id="272" r:id="rId12"/>
    <p:sldId id="270" r:id="rId13"/>
    <p:sldId id="290" r:id="rId14"/>
    <p:sldId id="289" r:id="rId15"/>
    <p:sldId id="291" r:id="rId16"/>
    <p:sldId id="292" r:id="rId17"/>
    <p:sldId id="293" r:id="rId18"/>
    <p:sldId id="295" r:id="rId19"/>
    <p:sldId id="278" r:id="rId20"/>
    <p:sldId id="268" r:id="rId21"/>
    <p:sldId id="294" r:id="rId22"/>
    <p:sldId id="263" r:id="rId23"/>
    <p:sldId id="265" r:id="rId24"/>
    <p:sldId id="269" r:id="rId25"/>
    <p:sldId id="275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58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D832-E37B-4F7F-ABDE-21E2E5AF8A1A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125C-799C-4B01-AFD7-D7D82A28CD1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329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125C-799C-4B01-AFD7-D7D82A28CD18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96426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22858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1979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2144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64840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4921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18972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8321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83686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83504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27436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71680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20163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88245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31182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9770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94133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4870-1810-43E1-B9D8-599D5321932B}" type="datetimeFigureOut">
              <a:rPr lang="bg-BG" smtClean="0"/>
              <a:pPr/>
              <a:t>20.3.2025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3993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832648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Професионално портфолио на Дарина</a:t>
            </a:r>
            <a:br>
              <a:rPr lang="bg-BG" dirty="0" smtClean="0"/>
            </a:br>
            <a:r>
              <a:rPr lang="bg-BG" dirty="0" err="1" smtClean="0"/>
              <a:t>Батчева</a:t>
            </a:r>
            <a:r>
              <a:rPr lang="bg-BG" dirty="0" smtClean="0"/>
              <a:t> </a:t>
            </a:r>
            <a:br>
              <a:rPr lang="bg-BG" dirty="0" smtClean="0"/>
            </a:br>
            <a:r>
              <a:rPr lang="bg-BG" dirty="0" smtClean="0"/>
              <a:t>старши учител  </a:t>
            </a:r>
            <a:br>
              <a:rPr lang="bg-BG" dirty="0" smtClean="0"/>
            </a:br>
            <a:r>
              <a:rPr lang="bg-BG" dirty="0" smtClean="0"/>
              <a:t>в начален етап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160" y="2492896"/>
            <a:ext cx="2310080" cy="252028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Картина 3" descr="моя сни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492896"/>
            <a:ext cx="2520280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9481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5198201"/>
              </p:ext>
            </p:extLst>
          </p:nvPr>
        </p:nvGraphicFramePr>
        <p:xfrm>
          <a:off x="1403648" y="825320"/>
          <a:ext cx="6984776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0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8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1994г.</a:t>
                      </a:r>
                      <a:r>
                        <a:rPr lang="bg-BG" sz="1600" baseline="0" dirty="0" smtClean="0">
                          <a:latin typeface="Arial" pitchFamily="34" charset="0"/>
                          <a:cs typeface="Arial" pitchFamily="34" charset="0"/>
                        </a:rPr>
                        <a:t> – 1997г.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8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организашия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ПУ“Паисий Хилендарски“, педагогически факултет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846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Наименование на придобитата квалификация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Висше образование по специалност „Начална училищна педагогика“</a:t>
                      </a:r>
                    </a:p>
                    <a:p>
                      <a:r>
                        <a:rPr lang="bg-BG" sz="1600" dirty="0" smtClean="0"/>
                        <a:t>Квалификация – Начален</a:t>
                      </a:r>
                      <a:r>
                        <a:rPr lang="bg-BG" sz="1600" baseline="0" dirty="0" smtClean="0"/>
                        <a:t> учител, специализация – изобразително изкуство </a:t>
                      </a:r>
                      <a:endParaRPr lang="en-US" sz="1600" baseline="0" dirty="0" smtClean="0"/>
                    </a:p>
                    <a:p>
                      <a:r>
                        <a:rPr lang="bg-BG" sz="1600" baseline="0" dirty="0" smtClean="0"/>
                        <a:t>(диплома №</a:t>
                      </a:r>
                      <a:r>
                        <a:rPr lang="bg-BG" sz="1600" baseline="0" dirty="0" smtClean="0">
                          <a:latin typeface="Arial" pitchFamily="34" charset="0"/>
                          <a:cs typeface="Arial" pitchFamily="34" charset="0"/>
                        </a:rPr>
                        <a:t> 254/14.12.1997г.)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1988г. – 1990г.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8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организашия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ИНПУ“Любен Каравелов“, гр. Кърджали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28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Наименование на придобитата квалификация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Полувисше образование - Начален учител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aseline="0" dirty="0" smtClean="0"/>
                        <a:t>(диплома №</a:t>
                      </a:r>
                      <a:r>
                        <a:rPr lang="bg-BG" sz="1600" baseline="0" dirty="0" smtClean="0">
                          <a:latin typeface="Arial" pitchFamily="34" charset="0"/>
                          <a:cs typeface="Arial" pitchFamily="34" charset="0"/>
                        </a:rPr>
                        <a:t> 3814/10.08.1990г.)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256584" cy="564672"/>
          </a:xfrm>
        </p:spPr>
        <p:txBody>
          <a:bodyPr>
            <a:normAutofit/>
          </a:bodyPr>
          <a:lstStyle/>
          <a:p>
            <a:pPr algn="ctr"/>
            <a:r>
              <a:rPr lang="bg-BG" sz="2000" dirty="0">
                <a:latin typeface="Arial Black" pitchFamily="34" charset="0"/>
              </a:rPr>
              <a:t>ОБРАЗОВАНИЕ И ОБУЧЕНИЕ</a:t>
            </a:r>
            <a:endParaRPr lang="bg-BG" sz="2000" dirty="0"/>
          </a:p>
        </p:txBody>
      </p:sp>
    </p:spTree>
    <p:extLst>
      <p:ext uri="{BB962C8B-B14F-4D97-AF65-F5344CB8AC3E}">
        <p14:creationId xmlns="" xmlns:p14="http://schemas.microsoft.com/office/powerpoint/2010/main" val="41250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3866718"/>
              </p:ext>
            </p:extLst>
          </p:nvPr>
        </p:nvGraphicFramePr>
        <p:xfrm>
          <a:off x="1576400" y="1052736"/>
          <a:ext cx="7287344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84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9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1984г.</a:t>
                      </a:r>
                      <a:r>
                        <a:rPr lang="bg-BG" sz="1600" baseline="0" dirty="0" smtClean="0">
                          <a:latin typeface="Arial" pitchFamily="34" charset="0"/>
                          <a:cs typeface="Arial" pitchFamily="34" charset="0"/>
                        </a:rPr>
                        <a:t> – 1988г.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5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baseline="0" dirty="0" smtClean="0"/>
                        <a:t>СУ „Д-р Петър Берон“ – гр. Тополовград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5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Наименование на придобитата квалификация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Средно образование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1997г.</a:t>
                      </a:r>
                      <a:r>
                        <a:rPr lang="bg-BG" sz="1600" baseline="0" dirty="0" smtClean="0">
                          <a:latin typeface="Arial" pitchFamily="34" charset="0"/>
                          <a:cs typeface="Arial" pitchFamily="34" charset="0"/>
                        </a:rPr>
                        <a:t> – 1984г.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5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aseline="0" dirty="0" smtClean="0"/>
                        <a:t>СУ „Д-р Петър Берон“ – гр. Тополовград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5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Наименование на придобитата квалификация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Основно образование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048672" cy="564672"/>
          </a:xfrm>
        </p:spPr>
        <p:txBody>
          <a:bodyPr>
            <a:normAutofit/>
          </a:bodyPr>
          <a:lstStyle/>
          <a:p>
            <a:pPr algn="ctr"/>
            <a:r>
              <a:rPr lang="bg-BG" sz="2000" dirty="0">
                <a:latin typeface="Arial Black" pitchFamily="34" charset="0"/>
              </a:rPr>
              <a:t>ОБРАЗОВАНИЕ И ОБУЧЕНИЕ</a:t>
            </a:r>
            <a:endParaRPr lang="bg-BG" sz="2000" dirty="0"/>
          </a:p>
        </p:txBody>
      </p:sp>
    </p:spTree>
    <p:extLst>
      <p:ext uri="{BB962C8B-B14F-4D97-AF65-F5344CB8AC3E}">
        <p14:creationId xmlns="" xmlns:p14="http://schemas.microsoft.com/office/powerpoint/2010/main" val="22201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2452255"/>
              </p:ext>
            </p:extLst>
          </p:nvPr>
        </p:nvGraphicFramePr>
        <p:xfrm>
          <a:off x="1547664" y="944880"/>
          <a:ext cx="72008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3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200</a:t>
                      </a:r>
                      <a:r>
                        <a:rPr lang="bg-BG" sz="1600" baseline="0" dirty="0" smtClean="0"/>
                        <a:t>4г</a:t>
                      </a:r>
                      <a:r>
                        <a:rPr lang="bg-BG" sz="1600" baseline="0" dirty="0" smtClean="0"/>
                        <a:t>.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6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Българска</a:t>
                      </a:r>
                      <a:r>
                        <a:rPr lang="bg-BG" sz="1600" baseline="0" dirty="0" smtClean="0"/>
                        <a:t> стопанска камара</a:t>
                      </a:r>
                    </a:p>
                    <a:p>
                      <a:r>
                        <a:rPr lang="bg-BG" sz="1600" baseline="0" dirty="0" smtClean="0"/>
                        <a:t>Център за професионално обучение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784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Наименование на придобитата квалификация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Здравословни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безопасни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условия на труд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юли,2005г.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6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Федерация на научни-техническите съюзи-гр. Ямбол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06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Наименование на придобитата квалификация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Завършен курс по „Компютри“ – </a:t>
                      </a:r>
                      <a:r>
                        <a:rPr lang="en-US" sz="1600" dirty="0" err="1" smtClean="0"/>
                        <a:t>Windows,</a:t>
                      </a:r>
                      <a:r>
                        <a:rPr kumimoji="0"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bg-BG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Excel, Power Point, internet</a:t>
                      </a:r>
                      <a:r>
                        <a:rPr kumimoji="0" lang="bg-BG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(удостоверение №</a:t>
                      </a:r>
                      <a:r>
                        <a:rPr kumimoji="0" lang="bg-BG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5555/01.08.2005г.)</a:t>
                      </a:r>
                      <a:endParaRPr kumimoji="0"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256584" cy="576064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/>
              <a:t>Допълнителни обучения и квалификации</a:t>
            </a:r>
            <a:endParaRPr lang="bg-BG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241" y="116632"/>
            <a:ext cx="7272808" cy="504056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chemeClr val="tx1"/>
                </a:solidFill>
              </a:rPr>
              <a:t>Допълнителни обучения и квалификации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0779714"/>
              </p:ext>
            </p:extLst>
          </p:nvPr>
        </p:nvGraphicFramePr>
        <p:xfrm>
          <a:off x="1386241" y="620688"/>
          <a:ext cx="7488833" cy="595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890">
                  <a:extLst>
                    <a:ext uri="{9D8B030D-6E8A-4147-A177-3AD203B41FA5}">
                      <a16:colId xmlns="" xmlns:a16="http://schemas.microsoft.com/office/drawing/2014/main" val="4041199885"/>
                    </a:ext>
                  </a:extLst>
                </a:gridCol>
                <a:gridCol w="4485943">
                  <a:extLst>
                    <a:ext uri="{9D8B030D-6E8A-4147-A177-3AD203B41FA5}">
                      <a16:colId xmlns="" xmlns:a16="http://schemas.microsoft.com/office/drawing/2014/main" val="4206549065"/>
                    </a:ext>
                  </a:extLst>
                </a:gridCol>
              </a:tblGrid>
              <a:tr h="551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 2005 г.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5318777"/>
                  </a:ext>
                </a:extLst>
              </a:tr>
              <a:tr h="1248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МОН-</a:t>
                      </a:r>
                      <a:r>
                        <a:rPr lang="bg-BG" sz="1600" baseline="0" dirty="0" smtClean="0"/>
                        <a:t> Национален педагогически център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122312"/>
                  </a:ext>
                </a:extLst>
              </a:tr>
              <a:tr h="784094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Наименование на придобитата квалификация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Базови и специфични компютърни умения на учители</a:t>
                      </a:r>
                    </a:p>
                    <a:p>
                      <a:pPr rt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(удостоверение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№26-0231/18.12.2005 г.)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96745"/>
                  </a:ext>
                </a:extLst>
              </a:tr>
              <a:tr h="551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Юни, 2012 г.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7313188"/>
                  </a:ext>
                </a:extLst>
              </a:tr>
              <a:tr h="1248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Джуниър Ачийвмънт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България-обучения по предприемачество от най-ранна възраст</a:t>
                      </a:r>
                      <a:endParaRPr kumimoji="0" lang="bg-BG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1417929"/>
                  </a:ext>
                </a:extLst>
              </a:tr>
              <a:tr h="1481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Наименование на придобитата квалификация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Формиране и развитие на предприемачески умения в начален етап на училищното образование (сертификат №21230.319/09.06.2012г.)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985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37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36" y="116632"/>
            <a:ext cx="8029360" cy="720080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/>
              <a:t>Допълнителни обучения и квалификации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8715570"/>
              </p:ext>
            </p:extLst>
          </p:nvPr>
        </p:nvGraphicFramePr>
        <p:xfrm>
          <a:off x="1331640" y="692696"/>
          <a:ext cx="6768752" cy="275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232">
                  <a:extLst>
                    <a:ext uri="{9D8B030D-6E8A-4147-A177-3AD203B41FA5}">
                      <a16:colId xmlns="" xmlns:a16="http://schemas.microsoft.com/office/drawing/2014/main" val="2661887497"/>
                    </a:ext>
                  </a:extLst>
                </a:gridCol>
                <a:gridCol w="4051520">
                  <a:extLst>
                    <a:ext uri="{9D8B030D-6E8A-4147-A177-3AD203B41FA5}">
                      <a16:colId xmlns="" xmlns:a16="http://schemas.microsoft.com/office/drawing/2014/main" val="4020345419"/>
                    </a:ext>
                  </a:extLst>
                </a:gridCol>
              </a:tblGrid>
              <a:tr h="378290">
                <a:tc>
                  <a:txBody>
                    <a:bodyPr/>
                    <a:lstStyle/>
                    <a:p>
                      <a:r>
                        <a:rPr lang="bg-BG" dirty="0" smtClean="0"/>
                        <a:t>Дати</a:t>
                      </a:r>
                      <a:r>
                        <a:rPr lang="bg-BG" baseline="0" dirty="0" smtClean="0"/>
                        <a:t>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aseline="0" dirty="0" smtClean="0"/>
                        <a:t>06.12. 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r>
                        <a:rPr lang="bg-BG" baseline="0" dirty="0" smtClean="0"/>
                        <a:t>г.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853424"/>
                  </a:ext>
                </a:extLst>
              </a:tr>
              <a:tr h="925629">
                <a:tc>
                  <a:txBody>
                    <a:bodyPr/>
                    <a:lstStyle/>
                    <a:p>
                      <a:r>
                        <a:rPr lang="bg-BG" dirty="0" smtClean="0"/>
                        <a:t>Име и вид</a:t>
                      </a:r>
                      <a:r>
                        <a:rPr lang="bg-BG" baseline="0" dirty="0" smtClean="0"/>
                        <a:t> на обучаващата или образователна организация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Национален</a:t>
                      </a:r>
                      <a:r>
                        <a:rPr lang="bg-BG" baseline="0" dirty="0" smtClean="0"/>
                        <a:t> институт за обучение и квалификация в системата на образованието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6565363"/>
                  </a:ext>
                </a:extLst>
              </a:tr>
              <a:tr h="756581">
                <a:tc>
                  <a:txBody>
                    <a:bodyPr/>
                    <a:lstStyle/>
                    <a:p>
                      <a:r>
                        <a:rPr lang="bg-BG" dirty="0" smtClean="0"/>
                        <a:t>Наименование на придобитата квалификация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Формиране на знания,умения и компетентности за оценяването на учениците(сертификат</a:t>
                      </a:r>
                      <a:r>
                        <a:rPr lang="bg-BG" baseline="0" dirty="0" smtClean="0"/>
                        <a:t> КПС-ВУО-5458 -06</a:t>
                      </a:r>
                      <a:r>
                        <a:rPr lang="bg-BG" dirty="0" smtClean="0"/>
                        <a:t>.12.2013 г.)</a:t>
                      </a:r>
                      <a:endParaRPr lang="bg-BG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178244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3677745"/>
              </p:ext>
            </p:extLst>
          </p:nvPr>
        </p:nvGraphicFramePr>
        <p:xfrm>
          <a:off x="1386241" y="3435488"/>
          <a:ext cx="673798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883">
                  <a:extLst>
                    <a:ext uri="{9D8B030D-6E8A-4147-A177-3AD203B41FA5}">
                      <a16:colId xmlns="" xmlns:a16="http://schemas.microsoft.com/office/drawing/2014/main" val="1148820660"/>
                    </a:ext>
                  </a:extLst>
                </a:gridCol>
                <a:gridCol w="4033106">
                  <a:extLst>
                    <a:ext uri="{9D8B030D-6E8A-4147-A177-3AD203B41FA5}">
                      <a16:colId xmlns="" xmlns:a16="http://schemas.microsoft.com/office/drawing/2014/main" val="2894523245"/>
                    </a:ext>
                  </a:extLst>
                </a:gridCol>
              </a:tblGrid>
              <a:tr h="304459">
                <a:tc>
                  <a:txBody>
                    <a:bodyPr/>
                    <a:lstStyle/>
                    <a:p>
                      <a:r>
                        <a:rPr lang="bg-BG" dirty="0" smtClean="0"/>
                        <a:t>Дати</a:t>
                      </a:r>
                      <a:r>
                        <a:rPr lang="bg-BG" baseline="0" dirty="0" smtClean="0"/>
                        <a:t>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aseline="0" dirty="0" smtClean="0"/>
                        <a:t> 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r>
                        <a:rPr lang="bg-BG" baseline="0" dirty="0" smtClean="0"/>
                        <a:t>г.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4815852"/>
                  </a:ext>
                </a:extLst>
              </a:tr>
              <a:tr h="989490">
                <a:tc>
                  <a:txBody>
                    <a:bodyPr/>
                    <a:lstStyle/>
                    <a:p>
                      <a:r>
                        <a:rPr lang="bg-BG" dirty="0" smtClean="0"/>
                        <a:t>Име и вид</a:t>
                      </a:r>
                      <a:r>
                        <a:rPr lang="bg-BG" baseline="0" dirty="0" smtClean="0"/>
                        <a:t> на обучаващата или образователна организация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Технически университет – Габрово</a:t>
                      </a:r>
                    </a:p>
                    <a:p>
                      <a:r>
                        <a:rPr lang="bg-BG" dirty="0" smtClean="0"/>
                        <a:t>Център за следдипломна квалификация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2899225"/>
                  </a:ext>
                </a:extLst>
              </a:tr>
              <a:tr h="761146">
                <a:tc>
                  <a:txBody>
                    <a:bodyPr/>
                    <a:lstStyle/>
                    <a:p>
                      <a:r>
                        <a:rPr lang="bg-BG" dirty="0" smtClean="0"/>
                        <a:t>Наименование на придобитата квалификация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Възможностите за професионалното развитие на учителите Удостоверение №795/23.11.2017 г.)</a:t>
                      </a:r>
                      <a:endParaRPr lang="bg-BG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8208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97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28792" cy="502823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chemeClr val="tx1"/>
                </a:solidFill>
              </a:rPr>
              <a:t>Допълнителни обучения и квалификации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2029673"/>
              </p:ext>
            </p:extLst>
          </p:nvPr>
        </p:nvGraphicFramePr>
        <p:xfrm>
          <a:off x="1367644" y="1052736"/>
          <a:ext cx="7488832" cy="5412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890">
                  <a:extLst>
                    <a:ext uri="{9D8B030D-6E8A-4147-A177-3AD203B41FA5}">
                      <a16:colId xmlns="" xmlns:a16="http://schemas.microsoft.com/office/drawing/2014/main" val="4041199885"/>
                    </a:ext>
                  </a:extLst>
                </a:gridCol>
                <a:gridCol w="4485942">
                  <a:extLst>
                    <a:ext uri="{9D8B030D-6E8A-4147-A177-3AD203B41FA5}">
                      <a16:colId xmlns="" xmlns:a16="http://schemas.microsoft.com/office/drawing/2014/main" val="4206549065"/>
                    </a:ext>
                  </a:extLst>
                </a:gridCol>
              </a:tblGrid>
              <a:tr h="563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2018 г.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5318777"/>
                  </a:ext>
                </a:extLst>
              </a:tr>
              <a:tr h="969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Сдружение</a:t>
                      </a:r>
                      <a:r>
                        <a:rPr lang="bg-BG" sz="1600" baseline="0" dirty="0" smtClean="0"/>
                        <a:t> “Образование и технологии”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aseline="0" dirty="0" smtClean="0"/>
                        <a:t>Бургас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122312"/>
                  </a:ext>
                </a:extLst>
              </a:tr>
              <a:tr h="969029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Наименование на придобитата квалификация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baseline="0" dirty="0" smtClean="0"/>
                        <a:t>Компютърно моделиране в началното училище (Удостоверение №16172167/31.04.2018 г.)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96745"/>
                  </a:ext>
                </a:extLst>
              </a:tr>
              <a:tr h="563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2019 г.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7313188"/>
                  </a:ext>
                </a:extLst>
              </a:tr>
              <a:tr h="969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Синдикат на българските учители, гр. София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1417929"/>
                  </a:ext>
                </a:extLst>
              </a:tr>
              <a:tr h="1151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Наименование на придобитата квалификация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Наставничеството в образователната среда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Удостоверение № 26050/21.03.2019 г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985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282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4808" cy="504056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chemeClr val="tx1"/>
                </a:solidFill>
              </a:rPr>
              <a:t>Допълнителни обучения и квалификации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3267272"/>
              </p:ext>
            </p:extLst>
          </p:nvPr>
        </p:nvGraphicFramePr>
        <p:xfrm>
          <a:off x="1403648" y="836712"/>
          <a:ext cx="7344815" cy="573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141">
                  <a:extLst>
                    <a:ext uri="{9D8B030D-6E8A-4147-A177-3AD203B41FA5}">
                      <a16:colId xmlns="" xmlns:a16="http://schemas.microsoft.com/office/drawing/2014/main" val="4041199885"/>
                    </a:ext>
                  </a:extLst>
                </a:gridCol>
                <a:gridCol w="4399674">
                  <a:extLst>
                    <a:ext uri="{9D8B030D-6E8A-4147-A177-3AD203B41FA5}">
                      <a16:colId xmlns="" xmlns:a16="http://schemas.microsoft.com/office/drawing/2014/main" val="4206549065"/>
                    </a:ext>
                  </a:extLst>
                </a:gridCol>
              </a:tblGrid>
              <a:tr h="628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2018 г.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5318777"/>
                  </a:ext>
                </a:extLst>
              </a:tr>
              <a:tr h="1024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Тракийски</a:t>
                      </a:r>
                      <a:r>
                        <a:rPr lang="bg-BG" sz="1600" baseline="0" dirty="0" smtClean="0"/>
                        <a:t> университет Стара Загора</a:t>
                      </a:r>
                    </a:p>
                    <a:p>
                      <a:r>
                        <a:rPr lang="bg-BG" sz="1600" baseline="0" dirty="0" smtClean="0"/>
                        <a:t>ДИПКУ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122312"/>
                  </a:ext>
                </a:extLst>
              </a:tr>
              <a:tr h="826978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Наименование на придобитата квалификация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bg-BG" sz="1600" baseline="0" dirty="0" smtClean="0"/>
                        <a:t>Пета професионално -квалификационна степен</a:t>
                      </a:r>
                    </a:p>
                    <a:p>
                      <a:pPr rtl="0"/>
                      <a:r>
                        <a:rPr lang="bg-BG" sz="1600" baseline="0" dirty="0" smtClean="0"/>
                        <a:t> Свидетелство № 23807/12.11.2018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96745"/>
                  </a:ext>
                </a:extLst>
              </a:tr>
              <a:tr h="581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2019 г.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7313188"/>
                  </a:ext>
                </a:extLst>
              </a:tr>
              <a:tr h="1024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 „Св. Климент Охридски“, гр. София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1417929"/>
                  </a:ext>
                </a:extLst>
              </a:tr>
              <a:tr h="1072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Наименование на придобитата квалификация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професионалноквалификационна       степен (свидетелство №17632/13.11.2019 г.)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985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972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12879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400" b="1" dirty="0">
                <a:solidFill>
                  <a:schemeClr val="tx1"/>
                </a:solidFill>
              </a:rPr>
              <a:t>Допълнителни обучения и квалификации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1502959"/>
              </p:ext>
            </p:extLst>
          </p:nvPr>
        </p:nvGraphicFramePr>
        <p:xfrm>
          <a:off x="1619672" y="764705"/>
          <a:ext cx="6912768" cy="585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98">
                  <a:extLst>
                    <a:ext uri="{9D8B030D-6E8A-4147-A177-3AD203B41FA5}">
                      <a16:colId xmlns="" xmlns:a16="http://schemas.microsoft.com/office/drawing/2014/main" val="3227299343"/>
                    </a:ext>
                  </a:extLst>
                </a:gridCol>
                <a:gridCol w="4140870">
                  <a:extLst>
                    <a:ext uri="{9D8B030D-6E8A-4147-A177-3AD203B41FA5}">
                      <a16:colId xmlns="" xmlns:a16="http://schemas.microsoft.com/office/drawing/2014/main" val="2405645763"/>
                    </a:ext>
                  </a:extLst>
                </a:gridCol>
              </a:tblGrid>
              <a:tr h="549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22.06.2019 г.-23.06.2019 г.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190749"/>
                  </a:ext>
                </a:extLst>
              </a:tr>
              <a:tr h="1246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„Мениджър</a:t>
                      </a:r>
                      <a:r>
                        <a:rPr lang="bg-BG" sz="1600" baseline="0" dirty="0" smtClean="0"/>
                        <a:t> Консулт</a:t>
                      </a:r>
                      <a:r>
                        <a:rPr lang="bg-BG" sz="1600" dirty="0" smtClean="0"/>
                        <a:t>“ ЕООД</a:t>
                      </a:r>
                    </a:p>
                    <a:p>
                      <a:r>
                        <a:rPr lang="bg-BG" sz="1600" dirty="0" smtClean="0"/>
                        <a:t>гр. София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6941668"/>
                  </a:ext>
                </a:extLst>
              </a:tr>
              <a:tr h="1012859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Наименование на придобитата квалификация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Безопасност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движението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пътищата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Методика на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обучението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Удостоверение № 531/26.06.2019 г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270211"/>
                  </a:ext>
                </a:extLst>
              </a:tr>
              <a:tr h="549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От 04.07.2020</a:t>
                      </a:r>
                      <a:r>
                        <a:rPr lang="bg-BG" sz="1600" baseline="0" dirty="0" smtClean="0">
                          <a:latin typeface="Arial" pitchFamily="34" charset="0"/>
                          <a:cs typeface="Arial" pitchFamily="34" charset="0"/>
                        </a:rPr>
                        <a:t> г до 05.07.2020 г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074768"/>
                  </a:ext>
                </a:extLst>
              </a:tr>
              <a:tr h="1244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“Коректив – Експрес” ООД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Гр. Силистра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4401044"/>
                  </a:ext>
                </a:extLst>
              </a:tr>
              <a:tr h="101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Наименование на придобитата квалификация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“От атестацията може да се плаши само несигурният учител”</a:t>
                      </a:r>
                    </a:p>
                    <a:p>
                      <a:r>
                        <a:rPr lang="bg-BG" sz="1600" dirty="0" smtClean="0"/>
                        <a:t>Удостоверение № 2385/ 05.07.2020 г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038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8302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272808" cy="648072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</a:rPr>
              <a:t>Допълнителни обучения и квалификации</a:t>
            </a:r>
            <a:endParaRPr lang="bg-BG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1502959"/>
              </p:ext>
            </p:extLst>
          </p:nvPr>
        </p:nvGraphicFramePr>
        <p:xfrm>
          <a:off x="1619672" y="764704"/>
          <a:ext cx="6984776" cy="573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771">
                  <a:extLst>
                    <a:ext uri="{9D8B030D-6E8A-4147-A177-3AD203B41FA5}">
                      <a16:colId xmlns="" xmlns:a16="http://schemas.microsoft.com/office/drawing/2014/main" val="3227299343"/>
                    </a:ext>
                  </a:extLst>
                </a:gridCol>
                <a:gridCol w="4184005">
                  <a:extLst>
                    <a:ext uri="{9D8B030D-6E8A-4147-A177-3AD203B41FA5}">
                      <a16:colId xmlns="" xmlns:a16="http://schemas.microsoft.com/office/drawing/2014/main" val="2405645763"/>
                    </a:ext>
                  </a:extLst>
                </a:gridCol>
              </a:tblGrid>
              <a:tr h="56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13.06.2021 г.-14.06.2021 г.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190749"/>
                  </a:ext>
                </a:extLst>
              </a:tr>
              <a:tr h="127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Тракийски университет,</a:t>
                      </a:r>
                    </a:p>
                    <a:p>
                      <a:r>
                        <a:rPr lang="bg-BG" sz="1600" dirty="0" smtClean="0"/>
                        <a:t>Педагогически факултет</a:t>
                      </a:r>
                    </a:p>
                    <a:p>
                      <a:r>
                        <a:rPr lang="bg-BG" sz="1600" dirty="0" smtClean="0"/>
                        <a:t>гр. Стара Загора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6941668"/>
                  </a:ext>
                </a:extLst>
              </a:tr>
              <a:tr h="88559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Наименование на придобитата квалификация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Прилагане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инструментариум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ранно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идентифициране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учениците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риск»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270211"/>
                  </a:ext>
                </a:extLst>
              </a:tr>
              <a:tr h="56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Дати</a:t>
                      </a:r>
                      <a:r>
                        <a:rPr lang="bg-BG" sz="1600" baseline="0" dirty="0" smtClean="0"/>
                        <a:t> (от-до)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От 22.05.2021</a:t>
                      </a:r>
                      <a:r>
                        <a:rPr lang="bg-BG" sz="1600" baseline="0" dirty="0" smtClean="0">
                          <a:latin typeface="Arial" pitchFamily="34" charset="0"/>
                          <a:cs typeface="Arial" pitchFamily="34" charset="0"/>
                        </a:rPr>
                        <a:t> г до 28.05.2021 г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074768"/>
                  </a:ext>
                </a:extLst>
              </a:tr>
              <a:tr h="127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Име и вид</a:t>
                      </a:r>
                      <a:r>
                        <a:rPr lang="bg-BG" sz="1600" baseline="0" dirty="0" smtClean="0"/>
                        <a:t> на обучаващата или образователна организация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bg-BG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Изоблок</a:t>
                      </a: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” ЕООД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Гр. Казанлък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4401044"/>
                  </a:ext>
                </a:extLst>
              </a:tr>
              <a:tr h="1040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Наименование на придобитата квалификация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“Мотивацията в учебния процес – техники и приложения. </a:t>
                      </a:r>
                      <a:r>
                        <a:rPr lang="bg-BG" sz="1600" dirty="0" err="1" smtClean="0"/>
                        <a:t>Бърнаут</a:t>
                      </a:r>
                      <a:r>
                        <a:rPr lang="bg-BG" sz="1600" dirty="0" smtClean="0"/>
                        <a:t>”</a:t>
                      </a:r>
                      <a:endParaRPr lang="bg-BG" sz="1600" dirty="0"/>
                    </a:p>
                    <a:p>
                      <a:r>
                        <a:rPr lang="bg-BG" sz="1600" dirty="0" smtClean="0"/>
                        <a:t>Удостоверение</a:t>
                      </a:r>
                      <a:r>
                        <a:rPr lang="bg-BG" sz="1600" baseline="0" dirty="0" smtClean="0"/>
                        <a:t> № 2144-21/31.05.2021 г</a:t>
                      </a:r>
                      <a:endParaRPr lang="bg-BG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03887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980728"/>
            <a:ext cx="5832648" cy="780696"/>
          </a:xfrm>
        </p:spPr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Arial Black" pitchFamily="34" charset="0"/>
              </a:rPr>
              <a:t>ЛИЧНИ УМЕНИЯ И КОМПЕТЕНЦИИ</a:t>
            </a:r>
            <a:endParaRPr lang="bg-BG" sz="20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8025685"/>
              </p:ext>
            </p:extLst>
          </p:nvPr>
        </p:nvGraphicFramePr>
        <p:xfrm>
          <a:off x="2051720" y="2204864"/>
          <a:ext cx="63367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Майчин</a:t>
                      </a:r>
                      <a:r>
                        <a:rPr lang="bg-BG" baseline="0" dirty="0" smtClean="0"/>
                        <a:t> език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български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Други езици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Руски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Четене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много добро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Писане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Добро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Разговор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Добро 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5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Учителското портфолио – знак за качество на педагогическата дейност </a:t>
            </a:r>
            <a:endParaRPr lang="bg-BG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b="1" i="1" dirty="0">
                <a:latin typeface="Arial" pitchFamily="34" charset="0"/>
                <a:cs typeface="Arial" pitchFamily="34" charset="0"/>
              </a:rPr>
              <a:t>МОТИВИ за изготвяне </a:t>
            </a:r>
            <a:endParaRPr lang="bg-BG" dirty="0">
              <a:latin typeface="Arial" pitchFamily="34" charset="0"/>
              <a:cs typeface="Arial" pitchFamily="34" charset="0"/>
            </a:endParaRPr>
          </a:p>
          <a:p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Учителското  портфолио  е  иновационен  инструмент  за  разпознаване и диференцирано оценяване на качеството на дейността на учителя.</a:t>
            </a: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Персонализация на учителския ми труд.</a:t>
            </a:r>
            <a:b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Място за наблюдение и обективна оценка.</a:t>
            </a:r>
            <a:b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bg-BG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Доказателственост</a:t>
            </a: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и прозрачност на педагогическата ми дейност.</a:t>
            </a:r>
            <a:b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Електронното  ми  портфолио – възможност за професионален обмен в мрежата</a:t>
            </a:r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/Internet/.</a:t>
            </a: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bg-BG" dirty="0">
              <a:latin typeface="Arial" pitchFamily="34" charset="0"/>
              <a:cs typeface="Arial" pitchFamily="34" charset="0"/>
            </a:endParaRP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Забележка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Портфолиото е отворено и подлежи на изменение, допълване и актуализиране във всеки един момент от дейността ми като учител</a:t>
            </a:r>
            <a:endParaRPr lang="bg-BG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1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8513545"/>
              </p:ext>
            </p:extLst>
          </p:nvPr>
        </p:nvGraphicFramePr>
        <p:xfrm>
          <a:off x="1403648" y="620688"/>
          <a:ext cx="7056784" cy="554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84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1078">
                <a:tc>
                  <a:txBody>
                    <a:bodyPr/>
                    <a:lstStyle/>
                    <a:p>
                      <a:r>
                        <a:rPr lang="bg-BG" dirty="0" smtClean="0"/>
                        <a:t>Социални умения и компетенции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Социални – добри взаимоотношения с хората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 които ме заобикалят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;</a:t>
                      </a: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 работа в екип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коректност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;</a:t>
                      </a: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 вземане на решения и справяне с различни ситуации.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7587">
                <a:tc>
                  <a:txBody>
                    <a:bodyPr/>
                    <a:lstStyle/>
                    <a:p>
                      <a:r>
                        <a:rPr lang="bg-BG" dirty="0" smtClean="0"/>
                        <a:t>Организационни умения и компетенции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Работа с колектива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Работа с родители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Участие в организиране на тържества и</a:t>
                      </a:r>
                      <a:r>
                        <a:rPr lang="bg-BG" baseline="0" dirty="0" smtClean="0"/>
                        <a:t> други инициативи</a:t>
                      </a:r>
                      <a:endParaRPr lang="bg-BG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7890">
                <a:tc>
                  <a:txBody>
                    <a:bodyPr/>
                    <a:lstStyle/>
                    <a:p>
                      <a:r>
                        <a:rPr lang="bg-BG" dirty="0" smtClean="0"/>
                        <a:t>Технически умения и компетенции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Добро владеене на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 Office – Word, </a:t>
                      </a: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Excel, Power Point</a:t>
                      </a: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internet</a:t>
                      </a: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офис техника.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8058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84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589199" cy="860674"/>
          </a:xfrm>
        </p:spPr>
        <p:txBody>
          <a:bodyPr/>
          <a:lstStyle/>
          <a:p>
            <a:r>
              <a:rPr lang="bg-B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НА УЧИТЕЛЯ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7058743" cy="4340555"/>
          </a:xfrm>
        </p:spPr>
        <p:txBody>
          <a:bodyPr>
            <a:normAutofit/>
          </a:bodyPr>
          <a:lstStyle/>
          <a:p>
            <a:pPr algn="just"/>
            <a:r>
              <a:rPr lang="bg-BG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Моята философия за образованието поставя в центъра ученика. Аз мисля, че образованието трябва да развива индивидуалните способности на учениците и да насърчава изявяването им. Аз вярвам, че всички ученици имат силни страни и целта на образованието е да ги идентифицира и </a:t>
            </a:r>
            <a:r>
              <a:rPr lang="bg-BG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надгражда</a:t>
            </a:r>
            <a:r>
              <a:rPr lang="bg-BG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Отчитам голямата роля на семейството и мисля, че трябва заедно да работим върху развитието и обучението на ученика. Моето убеждение е , че е необходимо индивидуалните различия да се разпознават, уважават и дори поощряват. </a:t>
            </a:r>
            <a:endParaRPr lang="en-US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45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851104" cy="636680"/>
          </a:xfrm>
        </p:spPr>
        <p:txBody>
          <a:bodyPr>
            <a:normAutofit/>
          </a:bodyPr>
          <a:lstStyle/>
          <a:p>
            <a:r>
              <a:rPr lang="bg-BG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НА УЧИТЕЛЯ</a:t>
            </a:r>
            <a:endParaRPr lang="bg-BG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4320480"/>
          </a:xfrm>
        </p:spPr>
        <p:txBody>
          <a:bodyPr>
            <a:normAutofit fontScale="40000" lnSpcReduction="20000"/>
          </a:bodyPr>
          <a:lstStyle/>
          <a:p>
            <a:endParaRPr lang="bg-BG" sz="1600" dirty="0" smtClean="0"/>
          </a:p>
          <a:p>
            <a:pPr algn="just"/>
            <a:r>
              <a:rPr lang="bg-BG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Фокусиране върху индивидуалните потребности на учениците,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да се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постигнат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положителни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промени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тях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да се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овладеят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трайни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знания, умения за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мислене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навици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bg-BG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Откривателско, разрешаващо проблеми и изпълнено с отговорност учене.</a:t>
            </a:r>
          </a:p>
          <a:p>
            <a:pPr algn="just"/>
            <a:r>
              <a:rPr lang="bg-BG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Учениците да се учат от преживяванията и събитията от реалния живот.</a:t>
            </a:r>
          </a:p>
          <a:p>
            <a:pPr algn="just"/>
            <a:r>
              <a:rPr lang="bg-BG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Насърчаване на слабите ученици чрез индивидуална подкрепа.</a:t>
            </a:r>
          </a:p>
          <a:p>
            <a:pPr algn="just"/>
            <a:r>
              <a:rPr lang="bg-BG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Взаимно учене и комуникация.</a:t>
            </a:r>
          </a:p>
          <a:p>
            <a:pPr algn="just"/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Насърчаване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талантливите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ученици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Ефективна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екипна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работа</a:t>
            </a:r>
          </a:p>
          <a:p>
            <a:pPr algn="just"/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Повишаване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мотивацията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Обучение,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основаващо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 на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активността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учениците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bg-BG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bg-BG" sz="4500" dirty="0"/>
          </a:p>
          <a:p>
            <a:endParaRPr lang="bg-BG" sz="1600" dirty="0" smtClean="0"/>
          </a:p>
          <a:p>
            <a:endParaRPr lang="bg-BG" sz="1600" dirty="0"/>
          </a:p>
        </p:txBody>
      </p:sp>
    </p:spTree>
    <p:extLst>
      <p:ext uri="{BB962C8B-B14F-4D97-AF65-F5344CB8AC3E}">
        <p14:creationId xmlns="" xmlns:p14="http://schemas.microsoft.com/office/powerpoint/2010/main" val="33451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912768" cy="648072"/>
          </a:xfrm>
        </p:spPr>
        <p:txBody>
          <a:bodyPr>
            <a:normAutofit/>
          </a:bodyPr>
          <a:lstStyle/>
          <a:p>
            <a:pPr algn="ctr"/>
            <a:r>
              <a:rPr lang="bg-BG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СЪВРЕМЕННАТА КЛАСНА СТАЯ</a:t>
            </a:r>
            <a:endParaRPr lang="bg-B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7664" y="1412776"/>
            <a:ext cx="7128792" cy="404772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 уважение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подрастващите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усвояват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житейски умения;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учат от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собствените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 грешки; учители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търсят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ситуации; необходимо е уважение между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учители 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Възрастните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се научат да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уникални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ценен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идеи и умения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Формирането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умения 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изслушват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 друг, да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работят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екипно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решават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възникнали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7371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056784" cy="576064"/>
          </a:xfrm>
        </p:spPr>
        <p:txBody>
          <a:bodyPr>
            <a:normAutofit/>
          </a:bodyPr>
          <a:lstStyle/>
          <a:p>
            <a:pPr algn="ctr"/>
            <a:r>
              <a:rPr lang="bg-BG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МЕТОДИ,ФОРМИ И СРЕДСТВА ПРЕПОДАВАНЕ</a:t>
            </a:r>
            <a:endParaRPr lang="bg-B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28800"/>
            <a:ext cx="6347714" cy="4268547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Беседа, разказ, демонстрация, онагледяване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Дискусия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Анализ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Ролеви игри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bg-BG" dirty="0" smtClean="0">
                <a:solidFill>
                  <a:srgbClr val="002060"/>
                </a:solidFill>
              </a:rPr>
              <a:t>Мозъчна атака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Групова и индивидуална работа</a:t>
            </a:r>
          </a:p>
          <a:p>
            <a:r>
              <a:rPr lang="bg-BG" dirty="0">
                <a:solidFill>
                  <a:srgbClr val="002060"/>
                </a:solidFill>
              </a:rPr>
              <a:t>М</a:t>
            </a:r>
            <a:r>
              <a:rPr lang="bg-BG" dirty="0" smtClean="0">
                <a:solidFill>
                  <a:srgbClr val="002060"/>
                </a:solidFill>
              </a:rPr>
              <a:t>исловни карти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Самостоятелна работа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Използване на ИКТ в обучението – презентации, електронни учебници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Дидактични материали, сборници</a:t>
            </a:r>
          </a:p>
          <a:p>
            <a:endParaRPr lang="bg-B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6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>
            <a:normAutofit fontScale="90000"/>
          </a:bodyPr>
          <a:lstStyle/>
          <a:p>
            <a:r>
              <a:rPr lang="bg-BG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Оганизиране</a:t>
            </a:r>
            <a:r>
              <a:rPr lang="bg-BG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участие в училищни тържества и други мероприятия</a:t>
            </a:r>
            <a:endParaRPr lang="bg-BG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онтейнер за съдържание 5" descr="колаж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700213"/>
            <a:ext cx="2736304" cy="2304851"/>
          </a:xfrm>
        </p:spPr>
      </p:pic>
      <p:pic>
        <p:nvPicPr>
          <p:cNvPr id="7" name="Картина 6" descr="снимка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772816"/>
            <a:ext cx="2448272" cy="2160240"/>
          </a:xfrm>
          <a:prstGeom prst="rect">
            <a:avLst/>
          </a:prstGeom>
        </p:spPr>
      </p:pic>
      <p:pic>
        <p:nvPicPr>
          <p:cNvPr id="8" name="Картина 7" descr="колаж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772816"/>
            <a:ext cx="2448272" cy="2232248"/>
          </a:xfrm>
          <a:prstGeom prst="rect">
            <a:avLst/>
          </a:prstGeom>
        </p:spPr>
      </p:pic>
      <p:pic>
        <p:nvPicPr>
          <p:cNvPr id="9" name="Картина 8" descr="снимка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77072"/>
            <a:ext cx="2448272" cy="2160240"/>
          </a:xfrm>
          <a:prstGeom prst="rect">
            <a:avLst/>
          </a:prstGeom>
        </p:spPr>
      </p:pic>
      <p:pic>
        <p:nvPicPr>
          <p:cNvPr id="10" name="Картина 9" descr="снимка 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005064"/>
            <a:ext cx="2592288" cy="2376264"/>
          </a:xfrm>
          <a:prstGeom prst="rect">
            <a:avLst/>
          </a:prstGeom>
        </p:spPr>
      </p:pic>
      <p:pic>
        <p:nvPicPr>
          <p:cNvPr id="11" name="Картина 10" descr="снимка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077072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90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00600" cy="636680"/>
          </a:xfrm>
        </p:spPr>
        <p:txBody>
          <a:bodyPr>
            <a:normAutofit/>
          </a:bodyPr>
          <a:lstStyle/>
          <a:p>
            <a:pPr algn="ctr"/>
            <a:r>
              <a:rPr lang="bg-BG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ИЗВЪНКЛАСНИ ДЕЙНОСТИ</a:t>
            </a:r>
            <a:endParaRPr lang="bg-B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75656" y="764704"/>
            <a:ext cx="7056784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b="1" dirty="0" smtClean="0"/>
              <a:t>Ръководител на групи по:</a:t>
            </a:r>
            <a:endParaRPr lang="bg-BG" b="1" dirty="0" smtClean="0"/>
          </a:p>
          <a:p>
            <a:r>
              <a:rPr lang="bg-BG" b="1" dirty="0" smtClean="0"/>
              <a:t>Проект „Подкрепа за успех“</a:t>
            </a:r>
          </a:p>
          <a:p>
            <a:r>
              <a:rPr lang="bg-BG" b="1" dirty="0" smtClean="0"/>
              <a:t>Група за занимания по интереси “Забавна математика”</a:t>
            </a:r>
          </a:p>
          <a:p>
            <a:r>
              <a:rPr lang="bg-BG" b="1" dirty="0" smtClean="0"/>
              <a:t>Група за занимания по интереси „</a:t>
            </a:r>
            <a:r>
              <a:rPr lang="bg-BG" b="1" dirty="0" err="1" smtClean="0"/>
              <a:t>Природолюбители</a:t>
            </a:r>
            <a:r>
              <a:rPr lang="bg-BG" b="1" dirty="0" smtClean="0"/>
              <a:t>“</a:t>
            </a:r>
            <a:endParaRPr lang="bg-BG" b="1" dirty="0"/>
          </a:p>
        </p:txBody>
      </p:sp>
      <p:pic>
        <p:nvPicPr>
          <p:cNvPr id="5" name="Картина 4" descr="колаж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708920"/>
            <a:ext cx="2636912" cy="3024336"/>
          </a:xfrm>
          <a:prstGeom prst="rect">
            <a:avLst/>
          </a:prstGeom>
        </p:spPr>
      </p:pic>
      <p:pic>
        <p:nvPicPr>
          <p:cNvPr id="8" name="Картина 7" descr="природ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08920"/>
            <a:ext cx="2376264" cy="2952328"/>
          </a:xfrm>
          <a:prstGeom prst="rect">
            <a:avLst/>
          </a:prstGeom>
        </p:spPr>
      </p:pic>
      <p:pic>
        <p:nvPicPr>
          <p:cNvPr id="9" name="Картина 8" descr="природо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708920"/>
            <a:ext cx="2520280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5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1840" y="885756"/>
            <a:ext cx="3528392" cy="1103083"/>
          </a:xfrm>
        </p:spPr>
        <p:txBody>
          <a:bodyPr/>
          <a:lstStyle/>
          <a:p>
            <a:endParaRPr lang="bg-BG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1673336"/>
              </p:ext>
            </p:extLst>
          </p:nvPr>
        </p:nvGraphicFramePr>
        <p:xfrm>
          <a:off x="1835696" y="548679"/>
          <a:ext cx="6933456" cy="563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6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1211">
                <a:tc gridSpan="2">
                  <a:txBody>
                    <a:bodyPr/>
                    <a:lstStyle/>
                    <a:p>
                      <a:r>
                        <a:rPr lang="bg-BG" sz="2800" dirty="0" smtClean="0">
                          <a:latin typeface="+mj-lt"/>
                        </a:rPr>
                        <a:t>Лична</a:t>
                      </a:r>
                      <a:r>
                        <a:rPr lang="bg-BG" sz="2800" baseline="0" dirty="0" smtClean="0"/>
                        <a:t> информация</a:t>
                      </a:r>
                      <a:endParaRPr lang="bg-BG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2569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Дарина</a:t>
                      </a:r>
                      <a:r>
                        <a:rPr lang="bg-BG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Калинова </a:t>
                      </a:r>
                      <a:r>
                        <a:rPr lang="bg-BG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Батчева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2569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Гр. Тополовград, обл. Хасково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2569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0894</a:t>
                      </a:r>
                      <a:r>
                        <a:rPr lang="bg-BG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809 715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256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darina_batceva@abv.bg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2569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Националност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българка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2569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bg-BG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раждане 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07.08.1970 г</a:t>
                      </a:r>
                      <a:endParaRPr lang="bg-B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7991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253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50964"/>
              </p:ext>
            </p:extLst>
          </p:nvPr>
        </p:nvGraphicFramePr>
        <p:xfrm>
          <a:off x="1331640" y="476673"/>
          <a:ext cx="7200800" cy="559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0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6493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Трудов стаж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 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34 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г. и</a:t>
                      </a:r>
                      <a:r>
                        <a:rPr lang="bg-BG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bg-BG" baseline="0" dirty="0" smtClean="0">
                          <a:latin typeface="Arial Black" pitchFamily="34" charset="0"/>
                        </a:rPr>
                        <a:t>6 </a:t>
                      </a:r>
                      <a:r>
                        <a:rPr lang="bg-BG" baseline="0" dirty="0" smtClean="0">
                          <a:latin typeface="Arial Black" pitchFamily="34" charset="0"/>
                        </a:rPr>
                        <a:t>м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.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bg-BG" dirty="0" smtClean="0"/>
                        <a:t>г.</a:t>
                      </a:r>
                      <a:r>
                        <a:rPr lang="bg-BG" baseline="0" dirty="0" smtClean="0"/>
                        <a:t> 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НУ „Св.</a:t>
                      </a:r>
                      <a:r>
                        <a:rPr lang="bg-BG" dirty="0" err="1" smtClean="0"/>
                        <a:t>Св</a:t>
                      </a:r>
                      <a:r>
                        <a:rPr lang="bg-BG" dirty="0" smtClean="0"/>
                        <a:t>.Кирил и Методий“</a:t>
                      </a:r>
                      <a:endParaRPr lang="bg-BG" dirty="0" smtClean="0"/>
                    </a:p>
                    <a:p>
                      <a:r>
                        <a:rPr lang="bg-BG" dirty="0" smtClean="0"/>
                        <a:t>гр. Тополовград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Старши учител </a:t>
                      </a:r>
                      <a:r>
                        <a:rPr lang="bg-BG" dirty="0" smtClean="0"/>
                        <a:t>ЦДО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45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4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50964"/>
              </p:ext>
            </p:extLst>
          </p:nvPr>
        </p:nvGraphicFramePr>
        <p:xfrm>
          <a:off x="1331640" y="476673"/>
          <a:ext cx="7200800" cy="574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0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6493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Трудов стаж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 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33 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г. и</a:t>
                      </a:r>
                      <a:r>
                        <a:rPr lang="bg-BG" baseline="0" dirty="0" smtClean="0">
                          <a:latin typeface="Arial Black" pitchFamily="34" charset="0"/>
                        </a:rPr>
                        <a:t> 3 м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.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от 2022 </a:t>
                      </a:r>
                      <a:r>
                        <a:rPr lang="bg-BG" dirty="0" smtClean="0"/>
                        <a:t>г.</a:t>
                      </a:r>
                      <a:r>
                        <a:rPr lang="bg-BG" baseline="0" dirty="0" smtClean="0"/>
                        <a:t> </a:t>
                      </a:r>
                      <a:r>
                        <a:rPr lang="bg-BG" baseline="0" dirty="0" smtClean="0"/>
                        <a:t>до 2023 г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ОУ „Христо</a:t>
                      </a:r>
                      <a:r>
                        <a:rPr lang="bg-BG" baseline="0" dirty="0" smtClean="0"/>
                        <a:t> Ботев</a:t>
                      </a:r>
                      <a:r>
                        <a:rPr lang="bg-BG" dirty="0" smtClean="0"/>
                        <a:t>“</a:t>
                      </a:r>
                    </a:p>
                    <a:p>
                      <a:r>
                        <a:rPr lang="bg-BG" dirty="0" smtClean="0"/>
                        <a:t>с. Синапово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Старши учител в</a:t>
                      </a:r>
                      <a:r>
                        <a:rPr lang="bg-BG" baseline="0" dirty="0" smtClean="0"/>
                        <a:t> група ЦОУД (</a:t>
                      </a:r>
                      <a:r>
                        <a:rPr lang="en-US" baseline="0" dirty="0" smtClean="0"/>
                        <a:t>I-IV </a:t>
                      </a:r>
                      <a:r>
                        <a:rPr lang="bg-BG" baseline="0" dirty="0" smtClean="0"/>
                        <a:t>клас)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45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81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4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782910"/>
              </p:ext>
            </p:extLst>
          </p:nvPr>
        </p:nvGraphicFramePr>
        <p:xfrm>
          <a:off x="1691680" y="980728"/>
          <a:ext cx="6912768" cy="5359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3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9169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Трудов стаж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 </a:t>
                      </a:r>
                      <a:r>
                        <a:rPr lang="bg-BG" sz="1200" dirty="0" smtClean="0">
                          <a:latin typeface="Arial Black" pitchFamily="34" charset="0"/>
                        </a:rPr>
                        <a:t>ГОДИНИ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1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от 2017 </a:t>
                      </a:r>
                      <a:r>
                        <a:rPr lang="bg-BG" dirty="0" smtClean="0"/>
                        <a:t>г.</a:t>
                      </a:r>
                      <a:r>
                        <a:rPr lang="bg-BG" baseline="0" dirty="0" smtClean="0"/>
                        <a:t> до 2021 г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92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ОУ „Христо</a:t>
                      </a:r>
                      <a:r>
                        <a:rPr lang="bg-BG" baseline="0" dirty="0" smtClean="0"/>
                        <a:t> Ботев</a:t>
                      </a:r>
                      <a:r>
                        <a:rPr lang="bg-BG" dirty="0" smtClean="0"/>
                        <a:t>“</a:t>
                      </a:r>
                    </a:p>
                    <a:p>
                      <a:r>
                        <a:rPr lang="bg-BG" dirty="0" smtClean="0"/>
                        <a:t>с. Хлябово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792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5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Старши учител в начален</a:t>
                      </a:r>
                      <a:r>
                        <a:rPr lang="bg-BG" baseline="0" dirty="0" smtClean="0"/>
                        <a:t>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792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1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1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1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1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1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05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1999019"/>
              </p:ext>
            </p:extLst>
          </p:nvPr>
        </p:nvGraphicFramePr>
        <p:xfrm>
          <a:off x="1475656" y="188640"/>
          <a:ext cx="7200800" cy="642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8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5476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Трудов стаж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 години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7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2010 г до 2017 г</a:t>
                      </a:r>
                      <a:endParaRPr lang="bg-B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5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ОУ „Христо Ботев“, с. Радовец</a:t>
                      </a:r>
                      <a:endParaRPr kumimoji="0" lang="bg-BG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5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7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Старши учител в</a:t>
                      </a:r>
                      <a:r>
                        <a:rPr lang="bg-BG" baseline="0" dirty="0" smtClean="0"/>
                        <a:t> начален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369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47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2007г.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 – 2008г. </a:t>
                      </a:r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45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ОУ</a:t>
                      </a:r>
                      <a:r>
                        <a:rPr lang="bg-BG" baseline="0" dirty="0" smtClean="0"/>
                        <a:t> „</a:t>
                      </a:r>
                      <a:r>
                        <a:rPr lang="bg-BG" dirty="0" smtClean="0"/>
                        <a:t>Христо Ботев“, с. Синапово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45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47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Старши</a:t>
                      </a:r>
                      <a:r>
                        <a:rPr lang="bg-BG" baseline="0" dirty="0" smtClean="0"/>
                        <a:t> учител в начален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2279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Преподавателски,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72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2180057"/>
              </p:ext>
            </p:extLst>
          </p:nvPr>
        </p:nvGraphicFramePr>
        <p:xfrm>
          <a:off x="1187624" y="0"/>
          <a:ext cx="720080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0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4581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Трудов стаж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8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aseline="0" dirty="0" smtClean="0"/>
                        <a:t> от 2000 г до 2007 г 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301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НУ „Христо Ботев“, с. Орлов</a:t>
                      </a:r>
                      <a:r>
                        <a:rPr lang="bg-BG" baseline="0" dirty="0" smtClean="0"/>
                        <a:t> дол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01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58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Директор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145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Учебно-възпитателна, преподавателска, административно-управленска,организационна, координираща и контролна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58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 1999 </a:t>
                      </a:r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 до  2000 г. </a:t>
                      </a:r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301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НУ</a:t>
                      </a:r>
                      <a:r>
                        <a:rPr lang="bg-BG" baseline="0" dirty="0" smtClean="0"/>
                        <a:t> „Св.</a:t>
                      </a:r>
                      <a:r>
                        <a:rPr lang="bg-BG" baseline="0" dirty="0" err="1" smtClean="0"/>
                        <a:t>Св</a:t>
                      </a:r>
                      <a:r>
                        <a:rPr lang="bg-BG" baseline="0" dirty="0" smtClean="0"/>
                        <a:t>.Кирил и Методий</a:t>
                      </a:r>
                      <a:r>
                        <a:rPr lang="bg-BG" dirty="0" smtClean="0"/>
                        <a:t>“ </a:t>
                      </a:r>
                    </a:p>
                    <a:p>
                      <a:r>
                        <a:rPr lang="bg-BG" dirty="0" smtClean="0"/>
                        <a:t>гр. Тополовград 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301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58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възпитател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6145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Преподавателски,обучение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3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5623373"/>
              </p:ext>
            </p:extLst>
          </p:nvPr>
        </p:nvGraphicFramePr>
        <p:xfrm>
          <a:off x="1331640" y="332656"/>
          <a:ext cx="7416824" cy="584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37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40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От 1990</a:t>
                      </a:r>
                      <a:r>
                        <a:rPr lang="bg-BG" dirty="0" smtClean="0"/>
                        <a:t>г.</a:t>
                      </a:r>
                      <a:r>
                        <a:rPr lang="bg-BG" baseline="0" dirty="0" smtClean="0"/>
                        <a:t> – 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1999 г.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713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ОУ</a:t>
                      </a:r>
                      <a:r>
                        <a:rPr lang="bg-BG" baseline="0" dirty="0" smtClean="0"/>
                        <a:t> „</a:t>
                      </a:r>
                      <a:r>
                        <a:rPr lang="bg-BG" dirty="0" smtClean="0"/>
                        <a:t>Христо Ботев“</a:t>
                      </a:r>
                    </a:p>
                    <a:p>
                      <a:r>
                        <a:rPr lang="bg-BG" dirty="0" smtClean="0"/>
                        <a:t> с. Орлов</a:t>
                      </a:r>
                      <a:r>
                        <a:rPr lang="bg-BG" baseline="0" dirty="0" smtClean="0"/>
                        <a:t> дол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713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54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Начален</a:t>
                      </a:r>
                      <a:r>
                        <a:rPr lang="bg-BG" baseline="0" dirty="0" smtClean="0"/>
                        <a:t> учител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019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54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713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7137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6543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1019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56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1444</TotalTime>
  <Words>1675</Words>
  <Application>Microsoft Office PowerPoint</Application>
  <PresentationFormat>Презентация на цял екран (4:3)</PresentationFormat>
  <Paragraphs>308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27" baseType="lpstr">
      <vt:lpstr>Wisp</vt:lpstr>
      <vt:lpstr>         Професионално портфолио на Дарина Батчева  старши учител   в начален етап</vt:lpstr>
      <vt:lpstr>Учителското портфолио – знак за качество на педагогическата дейност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ОБРАЗОВАНИЕ И ОБУЧЕНИЕ</vt:lpstr>
      <vt:lpstr>ОБРАЗОВАНИЕ И ОБУЧЕНИЕ</vt:lpstr>
      <vt:lpstr>Допълнителни обучения и квалификации</vt:lpstr>
      <vt:lpstr>Допълнителни обучения и квалификации</vt:lpstr>
      <vt:lpstr>Допълнителни обучения и квалификации</vt:lpstr>
      <vt:lpstr>Допълнителни обучения и квалификации</vt:lpstr>
      <vt:lpstr>Допълнителни обучения и квалификации</vt:lpstr>
      <vt:lpstr>Допълнителни обучения и квалификации</vt:lpstr>
      <vt:lpstr>Допълнителни обучения и квалификации</vt:lpstr>
      <vt:lpstr>ЛИЧНИ УМЕНИЯ И КОМПЕТЕНЦИИ</vt:lpstr>
      <vt:lpstr>Слайд 20</vt:lpstr>
      <vt:lpstr>ФИЛОСОФИЯ НА УЧИТЕЛЯ</vt:lpstr>
      <vt:lpstr>ФИЛОСОФИЯ НА УЧИТЕЛЯ</vt:lpstr>
      <vt:lpstr>В СЪВРЕМЕННАТА КЛАСНА СТАЯ</vt:lpstr>
      <vt:lpstr>МЕТОДИ,ФОРМИ И СРЕДСТВА ПРЕПОДАВАНЕ</vt:lpstr>
      <vt:lpstr>Оганизиране и участие в училищни тържества и други мероприятия</vt:lpstr>
      <vt:lpstr>ИЗВЪНКЛАСНИ ДЕЙНОСТИ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</dc:title>
  <dc:creator>Mimi</dc:creator>
  <cp:lastModifiedBy>Lenovo</cp:lastModifiedBy>
  <cp:revision>115</cp:revision>
  <dcterms:created xsi:type="dcterms:W3CDTF">2013-08-23T17:45:14Z</dcterms:created>
  <dcterms:modified xsi:type="dcterms:W3CDTF">2025-03-20T19:30:06Z</dcterms:modified>
</cp:coreProperties>
</file>