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557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00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30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337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99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927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054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212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925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205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657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698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254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903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450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403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A6FA5-919A-4EB7-91D0-2CC4707E5BF3}" type="datetimeFigureOut">
              <a:rPr lang="bg-BG" smtClean="0"/>
              <a:t>21.3.2025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622F26-ABBA-42CD-AD9A-5F4A171734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06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i="1" dirty="0" smtClean="0">
                <a:solidFill>
                  <a:srgbClr val="92D050"/>
                </a:solidFill>
              </a:rPr>
              <a:t>ПРОФЕСИОНАЛНО</a:t>
            </a:r>
            <a:r>
              <a:rPr lang="bg-BG" i="1" dirty="0" smtClean="0">
                <a:solidFill>
                  <a:srgbClr val="92D050"/>
                </a:solidFill>
              </a:rPr>
              <a:t>  </a:t>
            </a:r>
            <a:r>
              <a:rPr lang="bg-BG" b="1" i="1" dirty="0" smtClean="0">
                <a:solidFill>
                  <a:srgbClr val="92D050"/>
                </a:solidFill>
              </a:rPr>
              <a:t>ПОРТФОЛИО  НА УЧИТЕЛЯ</a:t>
            </a:r>
            <a:endParaRPr lang="bg-BG" b="1" i="1" dirty="0">
              <a:solidFill>
                <a:srgbClr val="92D05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790113" y="4050833"/>
            <a:ext cx="4857226" cy="2165409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C000"/>
                </a:solidFill>
              </a:rPr>
              <a:t>Стелиана Веселинова </a:t>
            </a:r>
            <a:r>
              <a:rPr lang="ru-RU" sz="2400" i="1" dirty="0" err="1" smtClean="0">
                <a:solidFill>
                  <a:srgbClr val="FFC000"/>
                </a:solidFill>
              </a:rPr>
              <a:t>Димова</a:t>
            </a:r>
            <a:r>
              <a:rPr lang="ru-RU" sz="2400" i="1" dirty="0" smtClean="0">
                <a:solidFill>
                  <a:srgbClr val="FFC000"/>
                </a:solidFill>
              </a:rPr>
              <a:t/>
            </a:r>
            <a:br>
              <a:rPr lang="ru-RU" sz="2400" i="1" dirty="0" smtClean="0">
                <a:solidFill>
                  <a:srgbClr val="FFC000"/>
                </a:solidFill>
              </a:rPr>
            </a:br>
            <a:r>
              <a:rPr lang="ru-RU" sz="2400" i="1" dirty="0" err="1" smtClean="0">
                <a:solidFill>
                  <a:srgbClr val="FFC000"/>
                </a:solidFill>
              </a:rPr>
              <a:t>Начален</a:t>
            </a:r>
            <a:r>
              <a:rPr lang="ru-RU" sz="2400" i="1" dirty="0" smtClean="0">
                <a:solidFill>
                  <a:srgbClr val="FFC000"/>
                </a:solidFill>
              </a:rPr>
              <a:t> учител </a:t>
            </a:r>
            <a:br>
              <a:rPr lang="ru-RU" sz="2400" i="1" dirty="0" smtClean="0">
                <a:solidFill>
                  <a:srgbClr val="FFC000"/>
                </a:solidFill>
              </a:rPr>
            </a:br>
            <a:r>
              <a:rPr lang="ru-RU" sz="2400" i="1" dirty="0" err="1" smtClean="0">
                <a:solidFill>
                  <a:srgbClr val="FFC000"/>
                </a:solidFill>
              </a:rPr>
              <a:t>Начално</a:t>
            </a:r>
            <a:r>
              <a:rPr lang="ru-RU" sz="2400" i="1" dirty="0" smtClean="0">
                <a:solidFill>
                  <a:srgbClr val="FFC000"/>
                </a:solidFill>
              </a:rPr>
              <a:t> училище</a:t>
            </a:r>
            <a:r>
              <a:rPr lang="en-US" sz="2400" i="1" dirty="0" smtClean="0">
                <a:solidFill>
                  <a:srgbClr val="FFC000"/>
                </a:solidFill>
              </a:rPr>
              <a:t>                     </a:t>
            </a:r>
            <a:r>
              <a:rPr lang="ru-RU" sz="2400" i="1" dirty="0" smtClean="0">
                <a:solidFill>
                  <a:srgbClr val="FFC000"/>
                </a:solidFill>
              </a:rPr>
              <a:t>”Св</a:t>
            </a:r>
            <a:r>
              <a:rPr lang="ru-RU" sz="2400" i="1" dirty="0">
                <a:solidFill>
                  <a:srgbClr val="FFC000"/>
                </a:solidFill>
              </a:rPr>
              <a:t>. Св. </a:t>
            </a:r>
            <a:r>
              <a:rPr lang="ru-RU" sz="2400" i="1" dirty="0" err="1">
                <a:solidFill>
                  <a:srgbClr val="FFC000"/>
                </a:solidFill>
              </a:rPr>
              <a:t>Кирил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Методий</a:t>
            </a:r>
            <a:r>
              <a:rPr lang="ru-RU" sz="2400" i="1" dirty="0">
                <a:solidFill>
                  <a:srgbClr val="FFC000"/>
                </a:solidFill>
              </a:rPr>
              <a:t>” </a:t>
            </a:r>
            <a:br>
              <a:rPr lang="ru-RU" sz="2400" i="1" dirty="0">
                <a:solidFill>
                  <a:srgbClr val="FFC000"/>
                </a:solidFill>
              </a:rPr>
            </a:br>
            <a:r>
              <a:rPr lang="ru-RU" sz="2400" i="1" dirty="0">
                <a:solidFill>
                  <a:srgbClr val="FFC000"/>
                </a:solidFill>
              </a:rPr>
              <a:t>гр. </a:t>
            </a:r>
            <a:r>
              <a:rPr lang="ru-RU" sz="2400" i="1" dirty="0" err="1">
                <a:solidFill>
                  <a:srgbClr val="FFC000"/>
                </a:solidFill>
              </a:rPr>
              <a:t>Тополовград</a:t>
            </a:r>
            <a:endParaRPr lang="bg-BG" sz="2400" i="1" dirty="0">
              <a:solidFill>
                <a:srgbClr val="FFC000"/>
              </a:solidFill>
            </a:endParaRPr>
          </a:p>
          <a:p>
            <a:endParaRPr lang="en-US" sz="2400" i="1" dirty="0" smtClean="0">
              <a:solidFill>
                <a:srgbClr val="FFC000"/>
              </a:solidFill>
            </a:endParaRPr>
          </a:p>
          <a:p>
            <a:endParaRPr lang="en-US" sz="2400" i="1" dirty="0">
              <a:solidFill>
                <a:srgbClr val="FFC000"/>
              </a:solidFill>
            </a:endParaRPr>
          </a:p>
          <a:p>
            <a:r>
              <a:rPr lang="ru-RU" sz="2400" i="1" dirty="0" smtClean="0">
                <a:solidFill>
                  <a:srgbClr val="FFC000"/>
                </a:solidFill>
              </a:rPr>
              <a:t>   </a:t>
            </a:r>
            <a:br>
              <a:rPr lang="ru-RU" sz="2400" i="1" dirty="0" smtClean="0">
                <a:solidFill>
                  <a:srgbClr val="FFC000"/>
                </a:solidFill>
              </a:rPr>
            </a:br>
            <a:r>
              <a:rPr lang="ru-RU" sz="2400" i="1" dirty="0" smtClean="0">
                <a:solidFill>
                  <a:srgbClr val="FFC000"/>
                </a:solidFill>
              </a:rPr>
              <a:t>”Св. Св. </a:t>
            </a:r>
            <a:r>
              <a:rPr lang="ru-RU" sz="2400" i="1" dirty="0" err="1" smtClean="0">
                <a:solidFill>
                  <a:srgbClr val="FFC000"/>
                </a:solidFill>
              </a:rPr>
              <a:t>Кирил</a:t>
            </a:r>
            <a:r>
              <a:rPr lang="ru-RU" sz="2400" i="1" dirty="0" smtClean="0">
                <a:solidFill>
                  <a:srgbClr val="FFC000"/>
                </a:solidFill>
              </a:rPr>
              <a:t> и </a:t>
            </a:r>
            <a:r>
              <a:rPr lang="ru-RU" sz="2400" i="1" dirty="0" err="1" smtClean="0">
                <a:solidFill>
                  <a:srgbClr val="FFC000"/>
                </a:solidFill>
              </a:rPr>
              <a:t>Методий</a:t>
            </a:r>
            <a:r>
              <a:rPr lang="ru-RU" sz="2400" i="1" dirty="0" smtClean="0">
                <a:solidFill>
                  <a:srgbClr val="FFC000"/>
                </a:solidFill>
              </a:rPr>
              <a:t>” </a:t>
            </a:r>
            <a:br>
              <a:rPr lang="ru-RU" sz="2400" i="1" dirty="0" smtClean="0">
                <a:solidFill>
                  <a:srgbClr val="FFC000"/>
                </a:solidFill>
              </a:rPr>
            </a:br>
            <a:r>
              <a:rPr lang="ru-RU" sz="2400" i="1" dirty="0" smtClean="0">
                <a:solidFill>
                  <a:srgbClr val="FFC000"/>
                </a:solidFill>
              </a:rPr>
              <a:t>гр. </a:t>
            </a:r>
            <a:r>
              <a:rPr lang="ru-RU" sz="2400" i="1" dirty="0" err="1" smtClean="0">
                <a:solidFill>
                  <a:srgbClr val="FFC000"/>
                </a:solidFill>
              </a:rPr>
              <a:t>Тополовград</a:t>
            </a:r>
            <a:endParaRPr lang="bg-BG" sz="2400" i="1" dirty="0">
              <a:solidFill>
                <a:srgbClr val="FFC00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6" y="3744782"/>
            <a:ext cx="4221304" cy="24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0903" y="453004"/>
            <a:ext cx="7352924" cy="1006679"/>
          </a:xfrm>
        </p:spPr>
        <p:txBody>
          <a:bodyPr>
            <a:normAutofit/>
          </a:bodyPr>
          <a:lstStyle/>
          <a:p>
            <a:pPr algn="ctr"/>
            <a:r>
              <a:rPr lang="bg-BG" sz="3200" b="1" i="1" dirty="0">
                <a:solidFill>
                  <a:srgbClr val="90C226"/>
                </a:solidFill>
              </a:rPr>
              <a:t>ПРОФЕСИОНАЛЕН </a:t>
            </a:r>
            <a:r>
              <a:rPr lang="bg-BG" sz="3200" b="1" i="1" dirty="0" smtClean="0">
                <a:solidFill>
                  <a:srgbClr val="90C226"/>
                </a:solidFill>
              </a:rPr>
              <a:t>ОПИТ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3296" y="1584959"/>
            <a:ext cx="10741152" cy="5075563"/>
          </a:xfrm>
        </p:spPr>
        <p:txBody>
          <a:bodyPr>
            <a:normAutofit/>
          </a:bodyPr>
          <a:lstStyle/>
          <a:p>
            <a:pPr algn="just"/>
            <a:r>
              <a:rPr lang="ru-RU" sz="2200" b="1" i="1" dirty="0">
                <a:solidFill>
                  <a:srgbClr val="FFC000"/>
                </a:solidFill>
              </a:rPr>
              <a:t>oт </a:t>
            </a:r>
            <a:r>
              <a:rPr lang="ru-RU" sz="2200" b="1" i="1" dirty="0" smtClean="0">
                <a:solidFill>
                  <a:srgbClr val="FFC000"/>
                </a:solidFill>
              </a:rPr>
              <a:t>12.09.2022г</a:t>
            </a:r>
            <a:r>
              <a:rPr lang="ru-RU" sz="2200" b="1" i="1" dirty="0">
                <a:solidFill>
                  <a:srgbClr val="FFC000"/>
                </a:solidFill>
              </a:rPr>
              <a:t>. до момента </a:t>
            </a:r>
            <a:endParaRPr lang="ru-RU" sz="2200" b="1" i="1" dirty="0" smtClean="0">
              <a:solidFill>
                <a:srgbClr val="FFC000"/>
              </a:solidFill>
            </a:endParaRPr>
          </a:p>
          <a:p>
            <a:pPr algn="just"/>
            <a:r>
              <a:rPr lang="ru-RU" sz="2200" i="1" dirty="0" err="1" smtClean="0">
                <a:solidFill>
                  <a:srgbClr val="FFC000"/>
                </a:solidFill>
              </a:rPr>
              <a:t>Длъжност</a:t>
            </a:r>
            <a:r>
              <a:rPr lang="ru-RU" sz="2200" i="1" dirty="0">
                <a:solidFill>
                  <a:srgbClr val="FFC000"/>
                </a:solidFill>
              </a:rPr>
              <a:t>/ </a:t>
            </a:r>
            <a:r>
              <a:rPr lang="ru-RU" sz="2200" i="1" dirty="0" smtClean="0">
                <a:solidFill>
                  <a:srgbClr val="FFC000"/>
                </a:solidFill>
              </a:rPr>
              <a:t>позиция</a:t>
            </a:r>
            <a:r>
              <a:rPr lang="en-US" sz="2200" i="1" dirty="0">
                <a:solidFill>
                  <a:srgbClr val="FFC000"/>
                </a:solidFill>
              </a:rPr>
              <a:t> </a:t>
            </a:r>
            <a:r>
              <a:rPr lang="ru-RU" sz="2200" i="1" dirty="0" smtClean="0">
                <a:solidFill>
                  <a:srgbClr val="FFC000"/>
                </a:solidFill>
              </a:rPr>
              <a:t>                 </a:t>
            </a:r>
            <a:r>
              <a:rPr lang="bg-BG" sz="2200" i="1" dirty="0">
                <a:solidFill>
                  <a:srgbClr val="FFC000"/>
                </a:solidFill>
              </a:rPr>
              <a:t>У</a:t>
            </a:r>
            <a:r>
              <a:rPr lang="ru-RU" sz="2200" i="1" dirty="0" err="1" smtClean="0">
                <a:solidFill>
                  <a:srgbClr val="FFC000"/>
                </a:solidFill>
              </a:rPr>
              <a:t>чител</a:t>
            </a:r>
            <a:r>
              <a:rPr lang="ru-RU" sz="2200" i="1" dirty="0" smtClean="0">
                <a:solidFill>
                  <a:srgbClr val="FFC000"/>
                </a:solidFill>
              </a:rPr>
              <a:t> </a:t>
            </a:r>
            <a:r>
              <a:rPr lang="ru-RU" sz="2200" i="1" dirty="0">
                <a:solidFill>
                  <a:srgbClr val="FFC000"/>
                </a:solidFill>
              </a:rPr>
              <a:t>в </a:t>
            </a:r>
            <a:r>
              <a:rPr lang="ru-RU" sz="2200" i="1" dirty="0" err="1">
                <a:solidFill>
                  <a:srgbClr val="FFC000"/>
                </a:solidFill>
              </a:rPr>
              <a:t>група</a:t>
            </a:r>
            <a:r>
              <a:rPr lang="ru-RU" sz="2200" i="1" dirty="0">
                <a:solidFill>
                  <a:srgbClr val="FFC000"/>
                </a:solidFill>
              </a:rPr>
              <a:t> за ЦОУД 1-4 </a:t>
            </a:r>
            <a:r>
              <a:rPr lang="ru-RU" sz="2200" i="1" dirty="0" err="1" smtClean="0">
                <a:solidFill>
                  <a:srgbClr val="FFC000"/>
                </a:solidFill>
              </a:rPr>
              <a:t>клас</a:t>
            </a:r>
            <a:endParaRPr lang="ru-RU" sz="2200" i="1" dirty="0" smtClean="0">
              <a:solidFill>
                <a:srgbClr val="FFC000"/>
              </a:solidFill>
            </a:endParaRPr>
          </a:p>
          <a:p>
            <a:pPr algn="just"/>
            <a:r>
              <a:rPr lang="bg-BG" sz="2200" i="1" dirty="0">
                <a:solidFill>
                  <a:srgbClr val="FFC000"/>
                </a:solidFill>
              </a:rPr>
              <a:t>Име и адрес на                </a:t>
            </a:r>
            <a:r>
              <a:rPr lang="bg-BG" sz="2200" i="1" dirty="0" smtClean="0">
                <a:solidFill>
                  <a:srgbClr val="FFC000"/>
                </a:solidFill>
              </a:rPr>
              <a:t>         </a:t>
            </a:r>
            <a:r>
              <a:rPr lang="en-US" sz="2200" i="1" dirty="0" smtClean="0">
                <a:solidFill>
                  <a:srgbClr val="FFC000"/>
                </a:solidFill>
              </a:rPr>
              <a:t> </a:t>
            </a:r>
            <a:r>
              <a:rPr lang="ru-RU" sz="2200" i="1" dirty="0" smtClean="0">
                <a:solidFill>
                  <a:srgbClr val="FFC000"/>
                </a:solidFill>
              </a:rPr>
              <a:t>НУ </a:t>
            </a:r>
            <a:r>
              <a:rPr lang="ru-RU" sz="2200" i="1" dirty="0">
                <a:solidFill>
                  <a:srgbClr val="FFC000"/>
                </a:solidFill>
              </a:rPr>
              <a:t>“Св. Св. </a:t>
            </a:r>
            <a:r>
              <a:rPr lang="ru-RU" sz="2200" i="1" dirty="0" err="1">
                <a:solidFill>
                  <a:srgbClr val="FFC000"/>
                </a:solidFill>
              </a:rPr>
              <a:t>Кирил</a:t>
            </a:r>
            <a:r>
              <a:rPr lang="ru-RU" sz="2200" i="1" dirty="0">
                <a:solidFill>
                  <a:srgbClr val="FFC000"/>
                </a:solidFill>
              </a:rPr>
              <a:t> и </a:t>
            </a:r>
            <a:r>
              <a:rPr lang="ru-RU" sz="2200" i="1" dirty="0" err="1" smtClean="0">
                <a:solidFill>
                  <a:srgbClr val="FFC000"/>
                </a:solidFill>
              </a:rPr>
              <a:t>Методий</a:t>
            </a:r>
            <a:r>
              <a:rPr lang="en-US" sz="2200" i="1" dirty="0" smtClean="0">
                <a:solidFill>
                  <a:srgbClr val="FFC000"/>
                </a:solidFill>
              </a:rPr>
              <a:t>” -</a:t>
            </a:r>
            <a:endParaRPr lang="bg-BG" sz="2200" i="1" dirty="0" smtClean="0">
              <a:solidFill>
                <a:srgbClr val="FFC000"/>
              </a:solidFill>
            </a:endParaRPr>
          </a:p>
          <a:p>
            <a:pPr algn="just"/>
            <a:r>
              <a:rPr lang="bg-BG" sz="2200" i="1" dirty="0" smtClean="0">
                <a:solidFill>
                  <a:srgbClr val="FFC000"/>
                </a:solidFill>
              </a:rPr>
              <a:t>Работодателя                          </a:t>
            </a:r>
            <a:r>
              <a:rPr lang="bg-BG" sz="2200" i="1" spc="-20" dirty="0">
                <a:solidFill>
                  <a:srgbClr val="FFC000"/>
                </a:solidFill>
                <a:latin typeface="Arial"/>
                <a:cs typeface="Arial"/>
              </a:rPr>
              <a:t>гр. Тополовград ул. “Иван Вазов “ № </a:t>
            </a:r>
            <a:r>
              <a:rPr lang="bg-BG" sz="2200" i="1" spc="-20" dirty="0" smtClean="0">
                <a:solidFill>
                  <a:srgbClr val="FFC000"/>
                </a:solidFill>
                <a:latin typeface="Arial"/>
                <a:cs typeface="Arial"/>
              </a:rPr>
              <a:t>13</a:t>
            </a:r>
            <a:endParaRPr lang="bg-BG" sz="2200" i="1" dirty="0" smtClean="0">
              <a:solidFill>
                <a:srgbClr val="FFC000"/>
              </a:solidFill>
            </a:endParaRPr>
          </a:p>
          <a:p>
            <a:pPr algn="just"/>
            <a:r>
              <a:rPr lang="bg-BG" sz="2200" i="1" dirty="0" smtClean="0">
                <a:solidFill>
                  <a:srgbClr val="FFC000"/>
                </a:solidFill>
              </a:rPr>
              <a:t>Дейност/сфера на работа        Образование</a:t>
            </a:r>
          </a:p>
          <a:p>
            <a:pPr lvl="0" algn="just">
              <a:buClr>
                <a:srgbClr val="90C226"/>
              </a:buClr>
            </a:pPr>
            <a:endParaRPr lang="ru-RU" sz="2200" b="1" i="1" dirty="0">
              <a:solidFill>
                <a:srgbClr val="FFC000"/>
              </a:solidFill>
            </a:endParaRPr>
          </a:p>
          <a:p>
            <a:pPr lvl="0" algn="just">
              <a:buClr>
                <a:srgbClr val="90C226"/>
              </a:buClr>
            </a:pPr>
            <a:r>
              <a:rPr lang="ru-RU" sz="2200" b="1" i="1" dirty="0" smtClean="0">
                <a:solidFill>
                  <a:srgbClr val="FFC000"/>
                </a:solidFill>
              </a:rPr>
              <a:t>oт 04.01.2022г.- 31.07.2022г.</a:t>
            </a:r>
            <a:endParaRPr lang="ru-RU" sz="2200" b="1" i="1" dirty="0">
              <a:solidFill>
                <a:srgbClr val="FFC000"/>
              </a:solidFill>
            </a:endParaRPr>
          </a:p>
          <a:p>
            <a:pPr lvl="0" algn="just">
              <a:buClr>
                <a:srgbClr val="90C226"/>
              </a:buClr>
            </a:pPr>
            <a:r>
              <a:rPr lang="ru-RU" sz="2200" i="1" dirty="0" err="1">
                <a:solidFill>
                  <a:srgbClr val="FFC000"/>
                </a:solidFill>
              </a:rPr>
              <a:t>Длъжност</a:t>
            </a:r>
            <a:r>
              <a:rPr lang="ru-RU" sz="2200" i="1" dirty="0">
                <a:solidFill>
                  <a:srgbClr val="FFC000"/>
                </a:solidFill>
              </a:rPr>
              <a:t>/ позиция       </a:t>
            </a:r>
            <a:r>
              <a:rPr lang="en-US" sz="2200" i="1" dirty="0" smtClean="0">
                <a:solidFill>
                  <a:srgbClr val="FFC000"/>
                </a:solidFill>
              </a:rPr>
              <a:t>        </a:t>
            </a:r>
            <a:r>
              <a:rPr lang="ru-RU" sz="2200" i="1" dirty="0" smtClean="0">
                <a:solidFill>
                  <a:srgbClr val="FFC000"/>
                </a:solidFill>
              </a:rPr>
              <a:t>Учител </a:t>
            </a:r>
            <a:r>
              <a:rPr lang="ru-RU" sz="2200" i="1" dirty="0" err="1" smtClean="0">
                <a:solidFill>
                  <a:srgbClr val="FFC000"/>
                </a:solidFill>
              </a:rPr>
              <a:t>начален</a:t>
            </a:r>
            <a:r>
              <a:rPr lang="ru-RU" sz="2200" i="1" dirty="0" smtClean="0">
                <a:solidFill>
                  <a:srgbClr val="FFC000"/>
                </a:solidFill>
              </a:rPr>
              <a:t> </a:t>
            </a:r>
            <a:r>
              <a:rPr lang="ru-RU" sz="2200" i="1" dirty="0" err="1" smtClean="0">
                <a:solidFill>
                  <a:srgbClr val="FFC000"/>
                </a:solidFill>
              </a:rPr>
              <a:t>етап</a:t>
            </a:r>
            <a:r>
              <a:rPr lang="ru-RU" sz="2200" i="1" dirty="0" smtClean="0">
                <a:solidFill>
                  <a:srgbClr val="FFC000"/>
                </a:solidFill>
              </a:rPr>
              <a:t> на </a:t>
            </a:r>
            <a:r>
              <a:rPr lang="ru-RU" sz="2200" i="1" dirty="0" err="1" smtClean="0">
                <a:solidFill>
                  <a:srgbClr val="FFC000"/>
                </a:solidFill>
              </a:rPr>
              <a:t>основно</a:t>
            </a:r>
            <a:r>
              <a:rPr lang="ru-RU" sz="2200" i="1" dirty="0" smtClean="0">
                <a:solidFill>
                  <a:srgbClr val="FFC000"/>
                </a:solidFill>
              </a:rPr>
              <a:t> образование </a:t>
            </a:r>
            <a:endParaRPr lang="ru-RU" sz="2200" i="1" dirty="0">
              <a:solidFill>
                <a:srgbClr val="FFC000"/>
              </a:solidFill>
            </a:endParaRPr>
          </a:p>
          <a:p>
            <a:pPr lvl="0" algn="just">
              <a:buClr>
                <a:srgbClr val="90C226"/>
              </a:buClr>
            </a:pPr>
            <a:r>
              <a:rPr lang="bg-BG" sz="2200" i="1" dirty="0">
                <a:solidFill>
                  <a:srgbClr val="FFC000"/>
                </a:solidFill>
              </a:rPr>
              <a:t>Име и адрес на                      </a:t>
            </a:r>
            <a:r>
              <a:rPr lang="bg-BG" sz="2200" i="1" dirty="0" smtClean="0">
                <a:solidFill>
                  <a:srgbClr val="FFC000"/>
                </a:solidFill>
              </a:rPr>
              <a:t> ОУ “Христо Ботев“ </a:t>
            </a:r>
            <a:r>
              <a:rPr lang="bg-BG" sz="2200" i="1" dirty="0">
                <a:solidFill>
                  <a:srgbClr val="FFC000"/>
                </a:solidFill>
              </a:rPr>
              <a:t>– </a:t>
            </a:r>
            <a:r>
              <a:rPr lang="bg-BG" sz="2200" i="1" dirty="0" smtClean="0">
                <a:solidFill>
                  <a:srgbClr val="FFC000"/>
                </a:solidFill>
              </a:rPr>
              <a:t>с. Хлябово,</a:t>
            </a:r>
            <a:endParaRPr lang="bg-BG" sz="2200" i="1" dirty="0">
              <a:solidFill>
                <a:srgbClr val="FFC000"/>
              </a:solidFill>
            </a:endParaRPr>
          </a:p>
          <a:p>
            <a:pPr lvl="0" algn="just">
              <a:buClr>
                <a:srgbClr val="90C226"/>
              </a:buClr>
            </a:pPr>
            <a:r>
              <a:rPr lang="bg-BG" sz="2200" i="1" dirty="0">
                <a:solidFill>
                  <a:srgbClr val="FFC000"/>
                </a:solidFill>
              </a:rPr>
              <a:t>Работодателя                       </a:t>
            </a:r>
            <a:r>
              <a:rPr lang="bg-BG" sz="2200" i="1" dirty="0" smtClean="0">
                <a:solidFill>
                  <a:srgbClr val="FFC000"/>
                </a:solidFill>
              </a:rPr>
              <a:t>ул</a:t>
            </a:r>
            <a:r>
              <a:rPr lang="bg-BG" sz="2200" i="1" dirty="0">
                <a:solidFill>
                  <a:srgbClr val="FFC000"/>
                </a:solidFill>
              </a:rPr>
              <a:t>. </a:t>
            </a:r>
            <a:r>
              <a:rPr lang="bg-BG" sz="2200" i="1" dirty="0" smtClean="0">
                <a:solidFill>
                  <a:srgbClr val="FFC000"/>
                </a:solidFill>
              </a:rPr>
              <a:t>„</a:t>
            </a:r>
            <a:r>
              <a:rPr lang="ru-RU" sz="2200" i="1" dirty="0" smtClean="0">
                <a:solidFill>
                  <a:srgbClr val="FFC000"/>
                </a:solidFill>
              </a:rPr>
              <a:t>Св</a:t>
            </a:r>
            <a:r>
              <a:rPr lang="ru-RU" sz="2200" i="1" dirty="0">
                <a:solidFill>
                  <a:srgbClr val="FFC000"/>
                </a:solidFill>
              </a:rPr>
              <a:t>. Св. </a:t>
            </a:r>
            <a:r>
              <a:rPr lang="ru-RU" sz="2200" i="1" dirty="0" err="1">
                <a:solidFill>
                  <a:srgbClr val="FFC000"/>
                </a:solidFill>
              </a:rPr>
              <a:t>Кирил</a:t>
            </a:r>
            <a:r>
              <a:rPr lang="ru-RU" sz="2200" i="1" dirty="0">
                <a:solidFill>
                  <a:srgbClr val="FFC000"/>
                </a:solidFill>
              </a:rPr>
              <a:t> и </a:t>
            </a:r>
            <a:r>
              <a:rPr lang="ru-RU" sz="2200" i="1" dirty="0" err="1">
                <a:solidFill>
                  <a:srgbClr val="FFC000"/>
                </a:solidFill>
              </a:rPr>
              <a:t>Методий</a:t>
            </a:r>
            <a:r>
              <a:rPr lang="bg-BG" sz="2200" i="1" dirty="0" smtClean="0">
                <a:solidFill>
                  <a:srgbClr val="FFC000"/>
                </a:solidFill>
              </a:rPr>
              <a:t>“ </a:t>
            </a:r>
            <a:r>
              <a:rPr lang="bg-BG" sz="2200" i="1" dirty="0">
                <a:solidFill>
                  <a:srgbClr val="FFC000"/>
                </a:solidFill>
              </a:rPr>
              <a:t>№ </a:t>
            </a:r>
            <a:r>
              <a:rPr lang="bg-BG" sz="2200" i="1" dirty="0" smtClean="0">
                <a:solidFill>
                  <a:srgbClr val="FFC000"/>
                </a:solidFill>
              </a:rPr>
              <a:t>16</a:t>
            </a:r>
            <a:endParaRPr lang="bg-BG" sz="2200" i="1" dirty="0">
              <a:solidFill>
                <a:srgbClr val="FFC000"/>
              </a:solidFill>
            </a:endParaRPr>
          </a:p>
          <a:p>
            <a:pPr lvl="0" algn="just">
              <a:buClr>
                <a:srgbClr val="90C226"/>
              </a:buClr>
            </a:pPr>
            <a:r>
              <a:rPr lang="bg-BG" sz="2200" i="1" dirty="0">
                <a:solidFill>
                  <a:srgbClr val="FFC000"/>
                </a:solidFill>
              </a:rPr>
              <a:t>Дейност/сфера на работа     </a:t>
            </a:r>
            <a:r>
              <a:rPr lang="bg-BG" sz="2200" i="1" dirty="0" smtClean="0">
                <a:solidFill>
                  <a:srgbClr val="FFC000"/>
                </a:solidFill>
              </a:rPr>
              <a:t>Образование</a:t>
            </a:r>
            <a:endParaRPr lang="bg-BG" sz="2200" i="1" dirty="0">
              <a:solidFill>
                <a:srgbClr val="FFC000"/>
              </a:solidFill>
            </a:endParaRP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08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473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92D050"/>
                </a:solidFill>
              </a:rPr>
              <a:t>Методи на преподаване</a:t>
            </a:r>
            <a:endParaRPr lang="bg-BG" b="1" i="1" dirty="0">
              <a:solidFill>
                <a:srgbClr val="92D05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506994" y="1638677"/>
            <a:ext cx="94051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>
                <a:solidFill>
                  <a:srgbClr val="FFC000"/>
                </a:solidFill>
              </a:rPr>
              <a:t>Моята</a:t>
            </a:r>
            <a:r>
              <a:rPr lang="ru-RU" sz="2400" i="1" dirty="0">
                <a:solidFill>
                  <a:srgbClr val="FFC000"/>
                </a:solidFill>
              </a:rPr>
              <a:t> философия за </a:t>
            </a:r>
            <a:r>
              <a:rPr lang="ru-RU" sz="2400" i="1" dirty="0" err="1">
                <a:solidFill>
                  <a:srgbClr val="FFC000"/>
                </a:solidFill>
              </a:rPr>
              <a:t>образованието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поставя</a:t>
            </a:r>
            <a:r>
              <a:rPr lang="ru-RU" sz="2400" i="1" dirty="0">
                <a:solidFill>
                  <a:srgbClr val="FFC000"/>
                </a:solidFill>
              </a:rPr>
              <a:t> в </a:t>
            </a:r>
            <a:r>
              <a:rPr lang="ru-RU" sz="2400" i="1" dirty="0" err="1">
                <a:solidFill>
                  <a:srgbClr val="FFC000"/>
                </a:solidFill>
              </a:rPr>
              <a:t>центъра</a:t>
            </a:r>
            <a:r>
              <a:rPr lang="ru-RU" sz="2400" i="1" dirty="0">
                <a:solidFill>
                  <a:srgbClr val="FFC000"/>
                </a:solidFill>
              </a:rPr>
              <a:t> ученика. Старая  се да имам </a:t>
            </a:r>
            <a:r>
              <a:rPr lang="ru-RU" sz="2400" i="1" dirty="0" err="1">
                <a:solidFill>
                  <a:srgbClr val="FFC000"/>
                </a:solidFill>
              </a:rPr>
              <a:t>съвременен</a:t>
            </a:r>
            <a:r>
              <a:rPr lang="ru-RU" sz="2400" i="1" dirty="0">
                <a:solidFill>
                  <a:srgbClr val="FFC000"/>
                </a:solidFill>
              </a:rPr>
              <a:t> подход на </a:t>
            </a:r>
            <a:r>
              <a:rPr lang="ru-RU" sz="2400" i="1" dirty="0" err="1" smtClean="0">
                <a:solidFill>
                  <a:srgbClr val="FFC000"/>
                </a:solidFill>
              </a:rPr>
              <a:t>комуникация</a:t>
            </a:r>
            <a:r>
              <a:rPr lang="ru-RU" sz="2400" i="1" dirty="0" smtClean="0">
                <a:solidFill>
                  <a:srgbClr val="FFC000"/>
                </a:solidFill>
              </a:rPr>
              <a:t>. </a:t>
            </a:r>
            <a:r>
              <a:rPr lang="ru-RU" sz="2400" i="1" dirty="0" err="1" smtClean="0">
                <a:solidFill>
                  <a:srgbClr val="FFC000"/>
                </a:solidFill>
              </a:rPr>
              <a:t>Образованието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трябва</a:t>
            </a:r>
            <a:r>
              <a:rPr lang="ru-RU" sz="2400" i="1" dirty="0">
                <a:solidFill>
                  <a:srgbClr val="FFC000"/>
                </a:solidFill>
              </a:rPr>
              <a:t> да </a:t>
            </a:r>
            <a:r>
              <a:rPr lang="ru-RU" sz="2400" i="1" dirty="0" err="1">
                <a:solidFill>
                  <a:srgbClr val="FFC000"/>
                </a:solidFill>
              </a:rPr>
              <a:t>развива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индивидуалните</a:t>
            </a:r>
            <a:r>
              <a:rPr lang="ru-RU" sz="2400" i="1" dirty="0">
                <a:solidFill>
                  <a:srgbClr val="FFC000"/>
                </a:solidFill>
              </a:rPr>
              <a:t> способности на </a:t>
            </a:r>
            <a:r>
              <a:rPr lang="ru-RU" sz="2400" i="1" dirty="0" err="1">
                <a:solidFill>
                  <a:srgbClr val="FFC000"/>
                </a:solidFill>
              </a:rPr>
              <a:t>учениците</a:t>
            </a:r>
            <a:r>
              <a:rPr lang="ru-RU" sz="2400" i="1" dirty="0">
                <a:solidFill>
                  <a:srgbClr val="FFC000"/>
                </a:solidFill>
              </a:rPr>
              <a:t> и да </a:t>
            </a:r>
            <a:r>
              <a:rPr lang="ru-RU" sz="2400" i="1" dirty="0" err="1">
                <a:solidFill>
                  <a:srgbClr val="FFC000"/>
                </a:solidFill>
              </a:rPr>
              <a:t>насърчава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изявяването</a:t>
            </a:r>
            <a:r>
              <a:rPr lang="ru-RU" sz="2400" i="1" dirty="0">
                <a:solidFill>
                  <a:srgbClr val="FFC000"/>
                </a:solidFill>
              </a:rPr>
              <a:t> им. Аз </a:t>
            </a:r>
            <a:r>
              <a:rPr lang="ru-RU" sz="2400" i="1" dirty="0" err="1">
                <a:solidFill>
                  <a:srgbClr val="FFC000"/>
                </a:solidFill>
              </a:rPr>
              <a:t>вярвам</a:t>
            </a:r>
            <a:r>
              <a:rPr lang="ru-RU" sz="2400" i="1" dirty="0">
                <a:solidFill>
                  <a:srgbClr val="FFC000"/>
                </a:solidFill>
              </a:rPr>
              <a:t>, че </a:t>
            </a:r>
            <a:r>
              <a:rPr lang="ru-RU" sz="2400" i="1" dirty="0" err="1">
                <a:solidFill>
                  <a:srgbClr val="FFC000"/>
                </a:solidFill>
              </a:rPr>
              <a:t>всички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ученици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имат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силни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страни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целта</a:t>
            </a:r>
            <a:r>
              <a:rPr lang="ru-RU" sz="2400" i="1" dirty="0">
                <a:solidFill>
                  <a:srgbClr val="FFC000"/>
                </a:solidFill>
              </a:rPr>
              <a:t> на </a:t>
            </a:r>
            <a:r>
              <a:rPr lang="ru-RU" sz="2400" i="1" dirty="0" err="1">
                <a:solidFill>
                  <a:srgbClr val="FFC000"/>
                </a:solidFill>
              </a:rPr>
              <a:t>образованието</a:t>
            </a:r>
            <a:r>
              <a:rPr lang="ru-RU" sz="2400" i="1" dirty="0">
                <a:solidFill>
                  <a:srgbClr val="FFC000"/>
                </a:solidFill>
              </a:rPr>
              <a:t> е да </a:t>
            </a:r>
            <a:r>
              <a:rPr lang="ru-RU" sz="2400" i="1" dirty="0" err="1">
                <a:solidFill>
                  <a:srgbClr val="FFC000"/>
                </a:solidFill>
              </a:rPr>
              <a:t>ги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идентифицира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надгражда</a:t>
            </a:r>
            <a:r>
              <a:rPr lang="ru-RU" sz="2400" i="1" dirty="0">
                <a:solidFill>
                  <a:srgbClr val="FFC000"/>
                </a:solidFill>
              </a:rPr>
              <a:t>. </a:t>
            </a:r>
            <a:r>
              <a:rPr lang="ru-RU" sz="2400" i="1" dirty="0" err="1">
                <a:solidFill>
                  <a:srgbClr val="FFC000"/>
                </a:solidFill>
              </a:rPr>
              <a:t>Отчитам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голямата</a:t>
            </a:r>
            <a:r>
              <a:rPr lang="ru-RU" sz="2400" i="1" dirty="0">
                <a:solidFill>
                  <a:srgbClr val="FFC000"/>
                </a:solidFill>
              </a:rPr>
              <a:t> роля на </a:t>
            </a:r>
            <a:r>
              <a:rPr lang="ru-RU" sz="2400" i="1" dirty="0" err="1">
                <a:solidFill>
                  <a:srgbClr val="FFC000"/>
                </a:solidFill>
              </a:rPr>
              <a:t>семейството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мисля</a:t>
            </a:r>
            <a:r>
              <a:rPr lang="ru-RU" sz="2400" i="1" dirty="0">
                <a:solidFill>
                  <a:srgbClr val="FFC000"/>
                </a:solidFill>
              </a:rPr>
              <a:t>, че </a:t>
            </a:r>
            <a:r>
              <a:rPr lang="ru-RU" sz="2400" i="1" dirty="0" err="1">
                <a:solidFill>
                  <a:srgbClr val="FFC000"/>
                </a:solidFill>
              </a:rPr>
              <a:t>трябва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заедно</a:t>
            </a:r>
            <a:r>
              <a:rPr lang="ru-RU" sz="2400" i="1" dirty="0">
                <a:solidFill>
                  <a:srgbClr val="FFC000"/>
                </a:solidFill>
              </a:rPr>
              <a:t> да </a:t>
            </a:r>
            <a:r>
              <a:rPr lang="ru-RU" sz="2400" i="1" dirty="0" err="1">
                <a:solidFill>
                  <a:srgbClr val="FFC000"/>
                </a:solidFill>
              </a:rPr>
              <a:t>работим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върху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развитието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обучението</a:t>
            </a:r>
            <a:r>
              <a:rPr lang="ru-RU" sz="2400" i="1" dirty="0">
                <a:solidFill>
                  <a:srgbClr val="FFC000"/>
                </a:solidFill>
              </a:rPr>
              <a:t> на ученика. </a:t>
            </a:r>
            <a:r>
              <a:rPr lang="ru-RU" sz="2400" i="1" dirty="0" err="1">
                <a:solidFill>
                  <a:srgbClr val="FFC000"/>
                </a:solidFill>
              </a:rPr>
              <a:t>Моето</a:t>
            </a:r>
            <a:r>
              <a:rPr lang="ru-RU" sz="2400" i="1" dirty="0">
                <a:solidFill>
                  <a:srgbClr val="FFC000"/>
                </a:solidFill>
              </a:rPr>
              <a:t> убеждение е, че е необходимо </a:t>
            </a:r>
            <a:r>
              <a:rPr lang="ru-RU" sz="2400" i="1" dirty="0" err="1">
                <a:solidFill>
                  <a:srgbClr val="FFC000"/>
                </a:solidFill>
              </a:rPr>
              <a:t>индивидуалните</a:t>
            </a:r>
            <a:r>
              <a:rPr lang="ru-RU" sz="2400" i="1" dirty="0">
                <a:solidFill>
                  <a:srgbClr val="FFC000"/>
                </a:solidFill>
              </a:rPr>
              <a:t> различия да се </a:t>
            </a:r>
            <a:r>
              <a:rPr lang="ru-RU" sz="2400" i="1" dirty="0" err="1">
                <a:solidFill>
                  <a:srgbClr val="FFC000"/>
                </a:solidFill>
              </a:rPr>
              <a:t>разпознават</a:t>
            </a:r>
            <a:r>
              <a:rPr lang="ru-RU" sz="2400" i="1" dirty="0">
                <a:solidFill>
                  <a:srgbClr val="FFC000"/>
                </a:solidFill>
              </a:rPr>
              <a:t>, </a:t>
            </a:r>
            <a:r>
              <a:rPr lang="ru-RU" sz="2400" i="1" dirty="0" err="1">
                <a:solidFill>
                  <a:srgbClr val="FFC000"/>
                </a:solidFill>
              </a:rPr>
              <a:t>уважават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дори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поощряват</a:t>
            </a:r>
            <a:r>
              <a:rPr lang="ru-RU" sz="2400" i="1" dirty="0">
                <a:solidFill>
                  <a:srgbClr val="FFC000"/>
                </a:solidFill>
              </a:rPr>
              <a:t>.</a:t>
            </a:r>
            <a:endParaRPr lang="bg-BG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313508" y="0"/>
            <a:ext cx="785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g-BG" sz="3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Сертификати и удостоверения </a:t>
            </a:r>
            <a:endParaRPr lang="bg-BG" sz="36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65463" y="646331"/>
            <a:ext cx="9980023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     </a:t>
            </a:r>
            <a:r>
              <a:rPr lang="bg-BG" sz="2400" i="1" dirty="0" smtClean="0">
                <a:solidFill>
                  <a:srgbClr val="FFC000"/>
                </a:solidFill>
              </a:rPr>
              <a:t>Удостоверения:</a:t>
            </a:r>
          </a:p>
          <a:p>
            <a:pPr marL="285750" indent="-285750">
              <a:buFontTx/>
              <a:buChar char="-"/>
            </a:pPr>
            <a:r>
              <a:rPr lang="bg-BG" sz="2400" i="1" dirty="0" smtClean="0">
                <a:solidFill>
                  <a:srgbClr val="FFC000"/>
                </a:solidFill>
              </a:rPr>
              <a:t> Повишаване на мотивацията за учене. Фактори и мотивационни модели. Учене чрез сътрудничество</a:t>
            </a:r>
          </a:p>
          <a:p>
            <a:endParaRPr lang="bg-BG" sz="2400" i="1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i="1" dirty="0" err="1" smtClean="0">
                <a:solidFill>
                  <a:srgbClr val="FFC000"/>
                </a:solidFill>
              </a:rPr>
              <a:t>Компетентностно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ориентиран</a:t>
            </a:r>
            <a:r>
              <a:rPr lang="ru-RU" sz="2400" i="1" dirty="0">
                <a:solidFill>
                  <a:srgbClr val="FFC000"/>
                </a:solidFill>
              </a:rPr>
              <a:t> подход в STEM (STEAM) </a:t>
            </a:r>
            <a:r>
              <a:rPr lang="ru-RU" sz="2400" i="1" dirty="0" err="1" smtClean="0">
                <a:solidFill>
                  <a:srgbClr val="FFC000"/>
                </a:solidFill>
              </a:rPr>
              <a:t>обучението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endParaRPr lang="ru-RU" sz="2400" i="1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i="1" dirty="0" err="1" smtClean="0">
                <a:solidFill>
                  <a:srgbClr val="FFC000"/>
                </a:solidFill>
              </a:rPr>
              <a:t>Въвеждане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>
                <a:solidFill>
                  <a:srgbClr val="FFC000"/>
                </a:solidFill>
              </a:rPr>
              <a:t>на </a:t>
            </a:r>
            <a:r>
              <a:rPr lang="ru-RU" sz="2400" i="1" dirty="0" err="1">
                <a:solidFill>
                  <a:srgbClr val="FFC000"/>
                </a:solidFill>
              </a:rPr>
              <a:t>иновации</a:t>
            </a:r>
            <a:r>
              <a:rPr lang="ru-RU" sz="2400" i="1" dirty="0">
                <a:solidFill>
                  <a:srgbClr val="FFC000"/>
                </a:solidFill>
              </a:rPr>
              <a:t> в учебния процес чрез </a:t>
            </a:r>
            <a:r>
              <a:rPr lang="ru-RU" sz="2400" i="1" dirty="0" err="1">
                <a:solidFill>
                  <a:srgbClr val="FFC000"/>
                </a:solidFill>
              </a:rPr>
              <a:t>използване</a:t>
            </a:r>
            <a:r>
              <a:rPr lang="ru-RU" sz="2400" i="1" dirty="0">
                <a:solidFill>
                  <a:srgbClr val="FFC000"/>
                </a:solidFill>
              </a:rPr>
              <a:t> на </a:t>
            </a:r>
            <a:r>
              <a:rPr lang="ru-RU" sz="2400" i="1" dirty="0" err="1">
                <a:solidFill>
                  <a:srgbClr val="FFC000"/>
                </a:solidFill>
              </a:rPr>
              <a:t>платформи</a:t>
            </a:r>
            <a:r>
              <a:rPr lang="ru-RU" sz="2400" i="1" dirty="0">
                <a:solidFill>
                  <a:srgbClr val="FFC000"/>
                </a:solidFill>
              </a:rPr>
              <a:t> за </a:t>
            </a:r>
            <a:r>
              <a:rPr lang="ru-RU" sz="2400" i="1" dirty="0" err="1">
                <a:solidFill>
                  <a:srgbClr val="FFC000"/>
                </a:solidFill>
              </a:rPr>
              <a:t>електронни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образователни</a:t>
            </a:r>
            <a:r>
              <a:rPr lang="ru-RU" sz="2400" i="1" dirty="0">
                <a:solidFill>
                  <a:srgbClr val="FFC000"/>
                </a:solidFill>
              </a:rPr>
              <a:t> услуги и </a:t>
            </a:r>
            <a:r>
              <a:rPr lang="ru-RU" sz="2400" i="1" dirty="0" err="1" smtClean="0">
                <a:solidFill>
                  <a:srgbClr val="FFC000"/>
                </a:solidFill>
              </a:rPr>
              <a:t>съдържание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endParaRPr lang="ru-RU" sz="2400" i="1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i="1" dirty="0" err="1" smtClean="0">
                <a:solidFill>
                  <a:srgbClr val="FFC000"/>
                </a:solidFill>
              </a:rPr>
              <a:t>Формиране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>
                <a:solidFill>
                  <a:srgbClr val="FFC000"/>
                </a:solidFill>
              </a:rPr>
              <a:t>на </a:t>
            </a:r>
            <a:r>
              <a:rPr lang="ru-RU" sz="2400" i="1" dirty="0" err="1">
                <a:solidFill>
                  <a:srgbClr val="FFC000"/>
                </a:solidFill>
              </a:rPr>
              <a:t>ключови</a:t>
            </a:r>
            <a:r>
              <a:rPr lang="ru-RU" sz="2400" i="1" dirty="0">
                <a:solidFill>
                  <a:srgbClr val="FFC000"/>
                </a:solidFill>
              </a:rPr>
              <a:t> умения за работа в </a:t>
            </a:r>
            <a:r>
              <a:rPr lang="ru-RU" sz="2400" i="1" dirty="0" err="1" smtClean="0">
                <a:solidFill>
                  <a:srgbClr val="FFC000"/>
                </a:solidFill>
              </a:rPr>
              <a:t>екип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endParaRPr lang="ru-RU" sz="2400" i="1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i="1" dirty="0" err="1" smtClean="0">
                <a:solidFill>
                  <a:srgbClr val="FFC000"/>
                </a:solidFill>
              </a:rPr>
              <a:t>Планиране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>
                <a:solidFill>
                  <a:srgbClr val="FFC000"/>
                </a:solidFill>
              </a:rPr>
              <a:t>и организация на учебния процес / </a:t>
            </a:r>
            <a:r>
              <a:rPr lang="ru-RU" sz="2400" i="1" dirty="0" err="1">
                <a:solidFill>
                  <a:srgbClr val="FFC000"/>
                </a:solidFill>
              </a:rPr>
              <a:t>Подготвителен</a:t>
            </a:r>
            <a:r>
              <a:rPr lang="ru-RU" sz="2400" i="1" dirty="0">
                <a:solidFill>
                  <a:srgbClr val="FFC000"/>
                </a:solidFill>
              </a:rPr>
              <a:t> курс за V </a:t>
            </a:r>
            <a:r>
              <a:rPr lang="ru-RU" sz="2400" i="1" dirty="0" smtClean="0">
                <a:solidFill>
                  <a:srgbClr val="FFC000"/>
                </a:solidFill>
              </a:rPr>
              <a:t>ПКС</a:t>
            </a:r>
          </a:p>
          <a:p>
            <a:endParaRPr lang="ru-RU" sz="2400" i="1" dirty="0">
              <a:solidFill>
                <a:srgbClr val="FFC000"/>
              </a:solidFill>
            </a:endParaRPr>
          </a:p>
          <a:p>
            <a:r>
              <a:rPr lang="ru-RU" sz="2400" i="1" dirty="0" smtClean="0">
                <a:solidFill>
                  <a:srgbClr val="FFC000"/>
                </a:solidFill>
              </a:rPr>
              <a:t> - </a:t>
            </a:r>
            <a:r>
              <a:rPr lang="ru-RU" sz="2400" i="1" dirty="0" err="1" smtClean="0">
                <a:solidFill>
                  <a:srgbClr val="FFC000"/>
                </a:solidFill>
              </a:rPr>
              <a:t>Свидетелство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>
                <a:solidFill>
                  <a:srgbClr val="FFC000"/>
                </a:solidFill>
              </a:rPr>
              <a:t>– </a:t>
            </a:r>
            <a:r>
              <a:rPr lang="en-US" sz="2400" i="1" dirty="0">
                <a:solidFill>
                  <a:srgbClr val="FFC000"/>
                </a:solidFill>
              </a:rPr>
              <a:t>V </a:t>
            </a:r>
            <a:r>
              <a:rPr lang="ru-RU" sz="2400" i="1" dirty="0" smtClean="0">
                <a:solidFill>
                  <a:srgbClr val="FFC000"/>
                </a:solidFill>
              </a:rPr>
              <a:t>ПКС</a:t>
            </a:r>
            <a:r>
              <a:rPr lang="en-US" sz="2400" i="1" smtClean="0">
                <a:solidFill>
                  <a:srgbClr val="FFC000"/>
                </a:solidFill>
              </a:rPr>
              <a:t> </a:t>
            </a:r>
            <a:endParaRPr lang="ru-RU" sz="2400" i="1" dirty="0">
              <a:solidFill>
                <a:srgbClr val="FFC000"/>
              </a:solidFill>
            </a:endParaRPr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/>
          </a:p>
          <a:p>
            <a:endParaRPr lang="ru-RU" i="1" dirty="0" smtClean="0"/>
          </a:p>
          <a:p>
            <a:pPr marL="285750" indent="-285750">
              <a:buFontTx/>
              <a:buChar char="-"/>
            </a:pP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102711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3275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92D050"/>
                </a:solidFill>
              </a:rPr>
              <a:t>Снимков материал</a:t>
            </a:r>
            <a:endParaRPr lang="bg-BG" b="1" i="1" dirty="0">
              <a:solidFill>
                <a:srgbClr val="92D050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1805">
            <a:off x="326460" y="1756374"/>
            <a:ext cx="2882186" cy="2597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73" y="3130235"/>
            <a:ext cx="3329224" cy="3385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24" y="1502875"/>
            <a:ext cx="2876550" cy="2946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6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7" y="362500"/>
            <a:ext cx="2324289" cy="3073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chemeClr val="accent2"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23" y="428076"/>
            <a:ext cx="5347580" cy="2516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49">
            <a:off x="7400006" y="3159148"/>
            <a:ext cx="3130835" cy="3446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53" y="3608470"/>
            <a:ext cx="4625460" cy="2965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25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4" y="556924"/>
            <a:ext cx="4859655" cy="2517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7" y="3339613"/>
            <a:ext cx="5001986" cy="2860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73" y="2087841"/>
            <a:ext cx="4678313" cy="2798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82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500282" y="722811"/>
            <a:ext cx="4643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rgbClr val="FFC000"/>
                </a:solidFill>
              </a:rPr>
              <a:t>Преподаването</a:t>
            </a:r>
            <a:r>
              <a:rPr lang="ru-RU" sz="2400" i="1" dirty="0" smtClean="0">
                <a:solidFill>
                  <a:srgbClr val="FFC000"/>
                </a:solidFill>
              </a:rPr>
              <a:t> е </a:t>
            </a:r>
            <a:r>
              <a:rPr lang="ru-RU" sz="2400" i="1" dirty="0" err="1" smtClean="0">
                <a:solidFill>
                  <a:srgbClr val="FFC000"/>
                </a:solidFill>
              </a:rPr>
              <a:t>нещо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повече</a:t>
            </a:r>
            <a:r>
              <a:rPr lang="ru-RU" sz="2400" i="1" dirty="0" smtClean="0">
                <a:solidFill>
                  <a:srgbClr val="FFC000"/>
                </a:solidFill>
              </a:rPr>
              <a:t> от </a:t>
            </a:r>
            <a:r>
              <a:rPr lang="ru-RU" sz="2400" i="1" dirty="0" err="1" smtClean="0">
                <a:solidFill>
                  <a:srgbClr val="FFC000"/>
                </a:solidFill>
              </a:rPr>
              <a:t>предаване</a:t>
            </a:r>
            <a:r>
              <a:rPr lang="ru-RU" sz="2400" i="1" dirty="0" smtClean="0">
                <a:solidFill>
                  <a:srgbClr val="FFC000"/>
                </a:solidFill>
              </a:rPr>
              <a:t> на знания, </a:t>
            </a:r>
            <a:r>
              <a:rPr lang="ru-RU" sz="2400" i="1" dirty="0" err="1" smtClean="0">
                <a:solidFill>
                  <a:srgbClr val="FFC000"/>
                </a:solidFill>
              </a:rPr>
              <a:t>това</a:t>
            </a:r>
            <a:r>
              <a:rPr lang="ru-RU" sz="2400" i="1" dirty="0" smtClean="0">
                <a:solidFill>
                  <a:srgbClr val="FFC000"/>
                </a:solidFill>
              </a:rPr>
              <a:t> е </a:t>
            </a:r>
            <a:r>
              <a:rPr lang="ru-RU" sz="2400" i="1" dirty="0" err="1" smtClean="0">
                <a:solidFill>
                  <a:srgbClr val="FFC000"/>
                </a:solidFill>
              </a:rPr>
              <a:t>вдъхновяваща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промяна</a:t>
            </a:r>
            <a:r>
              <a:rPr lang="ru-RU" sz="2400" i="1" dirty="0" smtClean="0">
                <a:solidFill>
                  <a:srgbClr val="FFC000"/>
                </a:solidFill>
              </a:rPr>
              <a:t>. </a:t>
            </a:r>
            <a:r>
              <a:rPr lang="ru-RU" sz="2400" i="1" dirty="0" err="1" smtClean="0">
                <a:solidFill>
                  <a:srgbClr val="FFC000"/>
                </a:solidFill>
              </a:rPr>
              <a:t>Ученето</a:t>
            </a:r>
            <a:r>
              <a:rPr lang="ru-RU" sz="2400" i="1" dirty="0" smtClean="0">
                <a:solidFill>
                  <a:srgbClr val="FFC000"/>
                </a:solidFill>
              </a:rPr>
              <a:t> е </a:t>
            </a:r>
            <a:r>
              <a:rPr lang="ru-RU" sz="2400" i="1" dirty="0" err="1" smtClean="0">
                <a:solidFill>
                  <a:srgbClr val="FFC000"/>
                </a:solidFill>
              </a:rPr>
              <a:t>повече</a:t>
            </a:r>
            <a:r>
              <a:rPr lang="ru-RU" sz="2400" i="1" dirty="0" smtClean="0">
                <a:solidFill>
                  <a:srgbClr val="FFC000"/>
                </a:solidFill>
              </a:rPr>
              <a:t> от </a:t>
            </a:r>
            <a:r>
              <a:rPr lang="ru-RU" sz="2400" i="1" dirty="0" err="1" smtClean="0">
                <a:solidFill>
                  <a:srgbClr val="FFC000"/>
                </a:solidFill>
              </a:rPr>
              <a:t>усвояване</a:t>
            </a:r>
            <a:r>
              <a:rPr lang="ru-RU" sz="2400" i="1" dirty="0" smtClean="0">
                <a:solidFill>
                  <a:srgbClr val="FFC000"/>
                </a:solidFill>
              </a:rPr>
              <a:t> на </a:t>
            </a:r>
            <a:r>
              <a:rPr lang="ru-RU" sz="2400" i="1" dirty="0" err="1" smtClean="0">
                <a:solidFill>
                  <a:srgbClr val="FFC000"/>
                </a:solidFill>
              </a:rPr>
              <a:t>фактите</a:t>
            </a:r>
            <a:r>
              <a:rPr lang="ru-RU" sz="2400" i="1" dirty="0" smtClean="0">
                <a:solidFill>
                  <a:srgbClr val="FFC000"/>
                </a:solidFill>
              </a:rPr>
              <a:t>, то е </a:t>
            </a:r>
            <a:r>
              <a:rPr lang="ru-RU" sz="2400" i="1" dirty="0" err="1" smtClean="0">
                <a:solidFill>
                  <a:srgbClr val="FFC000"/>
                </a:solidFill>
              </a:rPr>
              <a:t>придобиване</a:t>
            </a:r>
            <a:r>
              <a:rPr lang="ru-RU" sz="2400" i="1" dirty="0" smtClean="0">
                <a:solidFill>
                  <a:srgbClr val="FFC000"/>
                </a:solidFill>
              </a:rPr>
              <a:t> на </a:t>
            </a:r>
            <a:r>
              <a:rPr lang="ru-RU" sz="2400" i="1" dirty="0" err="1" smtClean="0">
                <a:solidFill>
                  <a:srgbClr val="FFC000"/>
                </a:solidFill>
              </a:rPr>
              <a:t>разбиране</a:t>
            </a:r>
            <a:r>
              <a:rPr lang="ru-RU" sz="2400" i="1" dirty="0">
                <a:solidFill>
                  <a:srgbClr val="FFC000"/>
                </a:solidFill>
              </a:rPr>
              <a:t>.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smtClean="0">
                <a:solidFill>
                  <a:srgbClr val="FFC000"/>
                </a:solidFill>
              </a:rPr>
              <a:t>              (</a:t>
            </a:r>
            <a:r>
              <a:rPr lang="ru-RU" sz="2400" i="1" dirty="0" err="1" smtClean="0">
                <a:solidFill>
                  <a:srgbClr val="FFC000"/>
                </a:solidFill>
              </a:rPr>
              <a:t>William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Arthur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Ward</a:t>
            </a:r>
            <a:r>
              <a:rPr lang="ru-RU" sz="2400" i="1" dirty="0" smtClean="0">
                <a:solidFill>
                  <a:srgbClr val="FFC000"/>
                </a:solidFill>
              </a:rPr>
              <a:t>)</a:t>
            </a:r>
            <a:endParaRPr lang="bg-BG" sz="2400" i="1" dirty="0">
              <a:solidFill>
                <a:srgbClr val="FFC00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4500282" y="3792071"/>
            <a:ext cx="45827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rgbClr val="FFC000"/>
                </a:solidFill>
              </a:rPr>
              <a:t>Добрият</a:t>
            </a:r>
            <a:r>
              <a:rPr lang="ru-RU" sz="2400" i="1" dirty="0" smtClean="0">
                <a:solidFill>
                  <a:srgbClr val="FFC000"/>
                </a:solidFill>
              </a:rPr>
              <a:t> учител, </a:t>
            </a:r>
            <a:r>
              <a:rPr lang="ru-RU" sz="2400" i="1" dirty="0" err="1" smtClean="0">
                <a:solidFill>
                  <a:srgbClr val="FFC000"/>
                </a:solidFill>
              </a:rPr>
              <a:t>като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добър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актьор</a:t>
            </a:r>
            <a:r>
              <a:rPr lang="ru-RU" sz="2400" i="1" dirty="0" smtClean="0">
                <a:solidFill>
                  <a:srgbClr val="FFC000"/>
                </a:solidFill>
              </a:rPr>
              <a:t>, </a:t>
            </a:r>
            <a:r>
              <a:rPr lang="ru-RU" sz="2400" i="1" dirty="0" err="1" smtClean="0">
                <a:solidFill>
                  <a:srgbClr val="FFC000"/>
                </a:solidFill>
              </a:rPr>
              <a:t>трябва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първо</a:t>
            </a:r>
            <a:r>
              <a:rPr lang="ru-RU" sz="2400" i="1" dirty="0" smtClean="0">
                <a:solidFill>
                  <a:srgbClr val="FFC000"/>
                </a:solidFill>
              </a:rPr>
              <a:t> да </a:t>
            </a:r>
            <a:r>
              <a:rPr lang="ru-RU" sz="2400" i="1" dirty="0" err="1" smtClean="0">
                <a:solidFill>
                  <a:srgbClr val="FFC000"/>
                </a:solidFill>
              </a:rPr>
              <a:t>привлече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вниманието</a:t>
            </a:r>
            <a:r>
              <a:rPr lang="ru-RU" sz="2400" i="1" dirty="0" smtClean="0">
                <a:solidFill>
                  <a:srgbClr val="FFC000"/>
                </a:solidFill>
              </a:rPr>
              <a:t> на </a:t>
            </a:r>
            <a:r>
              <a:rPr lang="ru-RU" sz="2400" i="1" dirty="0" err="1" smtClean="0">
                <a:solidFill>
                  <a:srgbClr val="FFC000"/>
                </a:solidFill>
              </a:rPr>
              <a:t>аудиторията</a:t>
            </a:r>
            <a:r>
              <a:rPr lang="ru-RU" sz="2400" i="1" dirty="0" smtClean="0">
                <a:solidFill>
                  <a:srgbClr val="FFC000"/>
                </a:solidFill>
              </a:rPr>
              <a:t> си и след </a:t>
            </a:r>
            <a:r>
              <a:rPr lang="ru-RU" sz="2400" i="1" dirty="0" err="1" smtClean="0">
                <a:solidFill>
                  <a:srgbClr val="FFC000"/>
                </a:solidFill>
              </a:rPr>
              <a:t>това</a:t>
            </a:r>
            <a:r>
              <a:rPr lang="ru-RU" sz="2400" i="1" dirty="0" smtClean="0">
                <a:solidFill>
                  <a:srgbClr val="FFC000"/>
                </a:solidFill>
              </a:rPr>
              <a:t> да </a:t>
            </a:r>
            <a:r>
              <a:rPr lang="ru-RU" sz="2400" i="1" dirty="0" err="1" smtClean="0">
                <a:solidFill>
                  <a:srgbClr val="FFC000"/>
                </a:solidFill>
              </a:rPr>
              <a:t>преподава</a:t>
            </a:r>
            <a:r>
              <a:rPr lang="ru-RU" sz="2400" i="1" dirty="0" smtClean="0">
                <a:solidFill>
                  <a:srgbClr val="FFC000"/>
                </a:solidFill>
              </a:rPr>
              <a:t> своя урок.</a:t>
            </a:r>
          </a:p>
          <a:p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smtClean="0">
                <a:solidFill>
                  <a:srgbClr val="FFC000"/>
                </a:solidFill>
              </a:rPr>
              <a:t>                                                                      (Джон Хенрик Кларк)</a:t>
            </a:r>
            <a:endParaRPr lang="bg-BG" sz="2400" i="1" dirty="0">
              <a:solidFill>
                <a:srgbClr val="FFC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84" y="841972"/>
            <a:ext cx="3537246" cy="56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28163" y="636494"/>
            <a:ext cx="6055673" cy="1778000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92D050"/>
                </a:solidFill>
              </a:rPr>
              <a:t>Лична информация  </a:t>
            </a:r>
            <a:endParaRPr lang="bg-BG" b="1" i="1" dirty="0">
              <a:solidFill>
                <a:srgbClr val="92D05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4069976" y="2307575"/>
            <a:ext cx="60870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C000"/>
                </a:solidFill>
              </a:rPr>
              <a:t>Стелиана Веселинова </a:t>
            </a:r>
            <a:r>
              <a:rPr lang="ru-RU" sz="2400" i="1" dirty="0" err="1" smtClean="0">
                <a:solidFill>
                  <a:srgbClr val="FFC000"/>
                </a:solidFill>
              </a:rPr>
              <a:t>Димова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FFC000"/>
                </a:solidFill>
              </a:rPr>
              <a:t>гр. </a:t>
            </a:r>
            <a:r>
              <a:rPr lang="ru-RU" sz="2400" i="1" dirty="0" err="1" smtClean="0">
                <a:solidFill>
                  <a:srgbClr val="FFC000"/>
                </a:solidFill>
              </a:rPr>
              <a:t>Тополовград</a:t>
            </a:r>
            <a:r>
              <a:rPr lang="ru-RU" sz="2400" i="1" dirty="0" smtClean="0">
                <a:solidFill>
                  <a:srgbClr val="FFC000"/>
                </a:solidFill>
              </a:rPr>
              <a:t>,</a:t>
            </a:r>
          </a:p>
          <a:p>
            <a:pPr algn="just"/>
            <a:r>
              <a:rPr lang="ru-RU" sz="2400" i="1" dirty="0" smtClean="0">
                <a:solidFill>
                  <a:srgbClr val="FFC000"/>
                </a:solidFill>
              </a:rPr>
              <a:t>ул. “</a:t>
            </a:r>
            <a:r>
              <a:rPr lang="ru-RU" sz="2400" i="1" dirty="0" err="1" smtClean="0">
                <a:solidFill>
                  <a:srgbClr val="FFC000"/>
                </a:solidFill>
              </a:rPr>
              <a:t>Бадама</a:t>
            </a:r>
            <a:r>
              <a:rPr lang="ru-RU" sz="2400" i="1" dirty="0" smtClean="0">
                <a:solidFill>
                  <a:srgbClr val="FFC000"/>
                </a:solidFill>
              </a:rPr>
              <a:t>” №3</a:t>
            </a:r>
          </a:p>
          <a:p>
            <a:pPr algn="just"/>
            <a:r>
              <a:rPr lang="ru-RU" sz="2400" i="1" dirty="0" err="1" smtClean="0">
                <a:solidFill>
                  <a:srgbClr val="FFC000"/>
                </a:solidFill>
              </a:rPr>
              <a:t>Националност</a:t>
            </a:r>
            <a:r>
              <a:rPr lang="ru-RU" sz="2400" i="1" dirty="0" smtClean="0">
                <a:solidFill>
                  <a:srgbClr val="FFC000"/>
                </a:solidFill>
              </a:rPr>
              <a:t>: </a:t>
            </a:r>
            <a:r>
              <a:rPr lang="ru-RU" sz="2400" i="1" dirty="0" err="1" smtClean="0">
                <a:solidFill>
                  <a:srgbClr val="FFC000"/>
                </a:solidFill>
              </a:rPr>
              <a:t>Българска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pPr algn="just"/>
            <a:r>
              <a:rPr lang="ru-RU" sz="2400" i="1" dirty="0" err="1" smtClean="0">
                <a:solidFill>
                  <a:srgbClr val="FFC000"/>
                </a:solidFill>
              </a:rPr>
              <a:t>Длъжност</a:t>
            </a:r>
            <a:r>
              <a:rPr lang="ru-RU" sz="2400" i="1" dirty="0" smtClean="0">
                <a:solidFill>
                  <a:srgbClr val="FFC000"/>
                </a:solidFill>
              </a:rPr>
              <a:t>: учител в </a:t>
            </a:r>
            <a:r>
              <a:rPr lang="ru-RU" sz="2400" i="1" dirty="0" err="1" smtClean="0">
                <a:solidFill>
                  <a:srgbClr val="FFC000"/>
                </a:solidFill>
              </a:rPr>
              <a:t>група</a:t>
            </a:r>
            <a:r>
              <a:rPr lang="ru-RU" sz="2400" i="1" dirty="0" smtClean="0">
                <a:solidFill>
                  <a:srgbClr val="FFC000"/>
                </a:solidFill>
              </a:rPr>
              <a:t> за ЦОУД 1-4 </a:t>
            </a:r>
            <a:r>
              <a:rPr lang="ru-RU" sz="2400" i="1" dirty="0" err="1" smtClean="0">
                <a:solidFill>
                  <a:srgbClr val="FFC000"/>
                </a:solidFill>
              </a:rPr>
              <a:t>клас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FFC000"/>
                </a:solidFill>
              </a:rPr>
              <a:t>Образование: </a:t>
            </a:r>
            <a:r>
              <a:rPr lang="ru-RU" sz="2400" i="1" dirty="0" err="1" smtClean="0">
                <a:solidFill>
                  <a:srgbClr val="FFC000"/>
                </a:solidFill>
              </a:rPr>
              <a:t>Висше</a:t>
            </a:r>
            <a:r>
              <a:rPr lang="ru-RU" sz="2400" i="1" dirty="0" smtClean="0">
                <a:solidFill>
                  <a:srgbClr val="FFC000"/>
                </a:solidFill>
              </a:rPr>
              <a:t>, </a:t>
            </a:r>
            <a:r>
              <a:rPr lang="ru-RU" sz="2400" i="1" dirty="0" err="1" smtClean="0">
                <a:solidFill>
                  <a:srgbClr val="FFC000"/>
                </a:solidFill>
              </a:rPr>
              <a:t>магистър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pPr algn="just"/>
            <a:r>
              <a:rPr lang="ru-RU" sz="2400" i="1" dirty="0" err="1" smtClean="0">
                <a:solidFill>
                  <a:srgbClr val="FFC000"/>
                </a:solidFill>
              </a:rPr>
              <a:t>Специалност</a:t>
            </a:r>
            <a:r>
              <a:rPr lang="ru-RU" sz="2400" i="1" dirty="0" smtClean="0">
                <a:solidFill>
                  <a:srgbClr val="FFC000"/>
                </a:solidFill>
              </a:rPr>
              <a:t>: </a:t>
            </a:r>
            <a:r>
              <a:rPr lang="bg-BG" sz="2400" i="1" dirty="0" smtClean="0">
                <a:solidFill>
                  <a:srgbClr val="FFC000"/>
                </a:solidFill>
              </a:rPr>
              <a:t>Предучилищна и начална училищна педагогика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FFC000"/>
                </a:solidFill>
              </a:rPr>
              <a:t>Педагогически стаж- </a:t>
            </a:r>
            <a:r>
              <a:rPr lang="en-US" sz="2400" i="1" dirty="0" smtClean="0">
                <a:solidFill>
                  <a:srgbClr val="FFC000"/>
                </a:solidFill>
              </a:rPr>
              <a:t>3</a:t>
            </a:r>
            <a:r>
              <a:rPr lang="ru-RU" sz="2400" i="1" dirty="0" smtClean="0">
                <a:solidFill>
                  <a:srgbClr val="FFC000"/>
                </a:solidFill>
              </a:rPr>
              <a:t>г. </a:t>
            </a:r>
          </a:p>
          <a:p>
            <a:pPr algn="just"/>
            <a:r>
              <a:rPr lang="ru-RU" sz="2400" i="1" dirty="0" smtClean="0">
                <a:solidFill>
                  <a:srgbClr val="FFC000"/>
                </a:solidFill>
              </a:rPr>
              <a:t>E-</a:t>
            </a:r>
            <a:r>
              <a:rPr lang="ru-RU" sz="2400" i="1" dirty="0" err="1" smtClean="0">
                <a:solidFill>
                  <a:srgbClr val="FFC000"/>
                </a:solidFill>
              </a:rPr>
              <a:t>mail</a:t>
            </a:r>
            <a:r>
              <a:rPr lang="ru-RU" sz="2400" i="1" dirty="0" smtClean="0">
                <a:solidFill>
                  <a:srgbClr val="FFC000"/>
                </a:solidFill>
              </a:rPr>
              <a:t> – </a:t>
            </a:r>
            <a:r>
              <a:rPr lang="ru-RU" sz="2400" i="1" dirty="0" err="1" smtClean="0">
                <a:solidFill>
                  <a:srgbClr val="FFC000"/>
                </a:solidFill>
              </a:rPr>
              <a:t>st</a:t>
            </a:r>
            <a:r>
              <a:rPr lang="en-US" sz="2400" i="1" dirty="0" smtClean="0">
                <a:solidFill>
                  <a:srgbClr val="FFC000"/>
                </a:solidFill>
              </a:rPr>
              <a:t>eliana_66</a:t>
            </a:r>
            <a:r>
              <a:rPr lang="ru-RU" sz="2400" i="1" dirty="0" smtClean="0">
                <a:solidFill>
                  <a:srgbClr val="FFC000"/>
                </a:solidFill>
              </a:rPr>
              <a:t>@abv.bg</a:t>
            </a:r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3" y="2414494"/>
            <a:ext cx="2913530" cy="3598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84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rgbClr val="92D050"/>
                </a:solidFill>
              </a:rPr>
              <a:t>Мотиви</a:t>
            </a:r>
            <a:r>
              <a:rPr lang="ru-RU" b="1" i="1" dirty="0">
                <a:solidFill>
                  <a:srgbClr val="92D050"/>
                </a:solidFill>
              </a:rPr>
              <a:t> за </a:t>
            </a:r>
            <a:r>
              <a:rPr lang="ru-RU" b="1" i="1" dirty="0" err="1">
                <a:solidFill>
                  <a:srgbClr val="92D050"/>
                </a:solidFill>
              </a:rPr>
              <a:t>изготвяне</a:t>
            </a:r>
            <a:r>
              <a:rPr lang="ru-RU" b="1" i="1" dirty="0">
                <a:solidFill>
                  <a:srgbClr val="92D050"/>
                </a:solidFill>
              </a:rPr>
              <a:t> на  </a:t>
            </a:r>
            <a:r>
              <a:rPr lang="ru-RU" b="1" i="1" dirty="0" err="1">
                <a:solidFill>
                  <a:srgbClr val="92D050"/>
                </a:solidFill>
              </a:rPr>
              <a:t>моето</a:t>
            </a:r>
            <a:r>
              <a:rPr lang="ru-RU" b="1" i="1" dirty="0">
                <a:solidFill>
                  <a:srgbClr val="92D050"/>
                </a:solidFill>
              </a:rPr>
              <a:t> портфолио</a:t>
            </a:r>
            <a:endParaRPr lang="bg-BG" b="1" i="1" dirty="0">
              <a:solidFill>
                <a:srgbClr val="92D05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448236" y="2191741"/>
            <a:ext cx="9500244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715" lvl="0" indent="-342900" algn="just"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400" i="1" dirty="0" err="1" smtClean="0">
                <a:solidFill>
                  <a:srgbClr val="FFC000"/>
                </a:solidFill>
                <a:latin typeface="Arial"/>
                <a:cs typeface="Arial"/>
              </a:rPr>
              <a:t>Осъзнавам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портфолиото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като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инструмент за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себепознание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 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и 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самооценка,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както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и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неговия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  <a:latin typeface="Arial"/>
                <a:cs typeface="Arial"/>
              </a:rPr>
              <a:t>развиващ</a:t>
            </a:r>
            <a:r>
              <a:rPr lang="ru-RU" sz="2400" i="1" spc="47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  <a:latin typeface="Arial"/>
                <a:cs typeface="Arial"/>
              </a:rPr>
              <a:t>смисъл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;</a:t>
            </a:r>
            <a:endParaRPr lang="ru-RU" sz="2400" dirty="0" smtClean="0">
              <a:solidFill>
                <a:srgbClr val="FFC000"/>
              </a:solidFill>
              <a:latin typeface="Arial"/>
              <a:cs typeface="Arial"/>
            </a:endParaRPr>
          </a:p>
          <a:p>
            <a:pPr marL="355600" marR="5080" lvl="0" indent="-342900" algn="just">
              <a:spcBef>
                <a:spcPts val="475"/>
              </a:spcBef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Чрез него </a:t>
            </a:r>
            <a:r>
              <a:rPr lang="ru-RU" sz="2400" i="1" spc="-10" dirty="0" err="1" smtClean="0">
                <a:solidFill>
                  <a:srgbClr val="FFC000"/>
                </a:solidFill>
                <a:latin typeface="Arial"/>
                <a:cs typeface="Arial"/>
              </a:rPr>
              <a:t>ще</a:t>
            </a:r>
            <a:r>
              <a:rPr lang="ru-RU" sz="2400" i="1" spc="-10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бъде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възможно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да 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се проследи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индивидуалното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 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качество на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моята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работа, 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в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съответствие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с 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предварително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поставените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от 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мен цели, задачи 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и </a:t>
            </a:r>
            <a:r>
              <a:rPr lang="ru-RU" sz="2400" i="1" spc="-10" dirty="0" err="1" smtClean="0">
                <a:solidFill>
                  <a:srgbClr val="FFC000"/>
                </a:solidFill>
                <a:latin typeface="Arial"/>
                <a:cs typeface="Arial"/>
              </a:rPr>
              <a:t>моята</a:t>
            </a:r>
            <a:r>
              <a:rPr lang="ru-RU" sz="2400" i="1" spc="-10" dirty="0" smtClean="0">
                <a:solidFill>
                  <a:srgbClr val="FFC000"/>
                </a:solidFill>
                <a:latin typeface="Arial"/>
                <a:cs typeface="Arial"/>
              </a:rPr>
              <a:t>  </a:t>
            </a:r>
            <a:r>
              <a:rPr lang="ru-RU" sz="2400" i="1" dirty="0" smtClean="0">
                <a:solidFill>
                  <a:srgbClr val="FFC000"/>
                </a:solidFill>
                <a:latin typeface="Arial"/>
                <a:cs typeface="Arial"/>
              </a:rPr>
              <a:t>философия за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ролята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ми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като</a:t>
            </a:r>
            <a:r>
              <a:rPr lang="ru-RU" sz="2400" i="1" spc="-90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учител;</a:t>
            </a:r>
          </a:p>
          <a:p>
            <a:pPr marL="355600" marR="5080" lvl="0" indent="-342900" algn="just">
              <a:spcBef>
                <a:spcPts val="475"/>
              </a:spcBef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Доказателственост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и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прозрачност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на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педагогическата</a:t>
            </a:r>
            <a:r>
              <a:rPr lang="ru-RU" sz="2400" i="1" spc="-5" dirty="0" smtClean="0">
                <a:solidFill>
                  <a:srgbClr val="FFC000"/>
                </a:solidFill>
                <a:latin typeface="Arial"/>
                <a:cs typeface="Arial"/>
              </a:rPr>
              <a:t> ми </a:t>
            </a:r>
            <a:r>
              <a:rPr lang="ru-RU" sz="2400" i="1" spc="-5" dirty="0" err="1" smtClean="0">
                <a:solidFill>
                  <a:srgbClr val="FFC000"/>
                </a:solidFill>
                <a:latin typeface="Arial"/>
                <a:cs typeface="Arial"/>
              </a:rPr>
              <a:t>дейност</a:t>
            </a:r>
            <a:endParaRPr lang="ru-RU" sz="24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448236" y="5997643"/>
            <a:ext cx="103183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*</a:t>
            </a:r>
            <a:r>
              <a:rPr lang="ru-RU" sz="1100" dirty="0" err="1" smtClean="0"/>
              <a:t>Забележка</a:t>
            </a:r>
            <a:r>
              <a:rPr lang="ru-RU" sz="1100" dirty="0" smtClean="0"/>
              <a:t>: </a:t>
            </a:r>
            <a:r>
              <a:rPr lang="ru-RU" sz="1100" dirty="0" err="1" smtClean="0"/>
              <a:t>Портфолиото</a:t>
            </a:r>
            <a:r>
              <a:rPr lang="ru-RU" sz="1100" dirty="0" smtClean="0"/>
              <a:t> е отворено и подлежи на изменение, </a:t>
            </a:r>
            <a:r>
              <a:rPr lang="ru-RU" sz="1100" dirty="0" err="1" smtClean="0"/>
              <a:t>допълнение</a:t>
            </a:r>
            <a:r>
              <a:rPr lang="ru-RU" sz="1100" dirty="0" smtClean="0"/>
              <a:t> и актуализация </a:t>
            </a:r>
            <a:r>
              <a:rPr lang="ru-RU" sz="1100" dirty="0" err="1" smtClean="0"/>
              <a:t>във</a:t>
            </a:r>
            <a:r>
              <a:rPr lang="ru-RU" sz="1100" dirty="0" smtClean="0"/>
              <a:t>  </a:t>
            </a:r>
            <a:r>
              <a:rPr lang="ru-RU" sz="1100" dirty="0" err="1" smtClean="0"/>
              <a:t>всеки</a:t>
            </a:r>
            <a:r>
              <a:rPr lang="ru-RU" sz="1100" dirty="0" smtClean="0"/>
              <a:t> един момент от </a:t>
            </a:r>
            <a:r>
              <a:rPr lang="ru-RU" sz="1100" dirty="0" err="1" smtClean="0"/>
              <a:t>дейността</a:t>
            </a:r>
            <a:r>
              <a:rPr lang="ru-RU" sz="1100" dirty="0" smtClean="0"/>
              <a:t> ми </a:t>
            </a:r>
            <a:r>
              <a:rPr lang="ru-RU" sz="1100" dirty="0" err="1" smtClean="0"/>
              <a:t>като</a:t>
            </a:r>
            <a:r>
              <a:rPr lang="ru-RU" sz="1100" dirty="0" smtClean="0"/>
              <a:t> учител.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653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>
                <a:solidFill>
                  <a:srgbClr val="92D050"/>
                </a:solidFill>
              </a:rPr>
              <a:t>МОЯТА ФИЛОСОФИЯ КАТО  УЧИТЕЛ</a:t>
            </a:r>
            <a:endParaRPr lang="bg-BG" b="1" i="1" dirty="0">
              <a:solidFill>
                <a:srgbClr val="92D050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536895" y="1335024"/>
            <a:ext cx="103749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rgbClr val="FFC000"/>
                </a:solidFill>
              </a:rPr>
              <a:t>Добрият</a:t>
            </a:r>
            <a:r>
              <a:rPr lang="ru-RU" sz="2400" i="1" dirty="0">
                <a:solidFill>
                  <a:srgbClr val="FFC000"/>
                </a:solidFill>
              </a:rPr>
              <a:t> учител е </a:t>
            </a:r>
            <a:r>
              <a:rPr lang="ru-RU" sz="2400" i="1" dirty="0" err="1">
                <a:solidFill>
                  <a:srgbClr val="FFC000"/>
                </a:solidFill>
              </a:rPr>
              <a:t>онзи</a:t>
            </a:r>
            <a:r>
              <a:rPr lang="ru-RU" sz="2400" i="1" dirty="0">
                <a:solidFill>
                  <a:srgbClr val="FFC000"/>
                </a:solidFill>
              </a:rPr>
              <a:t>, </a:t>
            </a:r>
            <a:r>
              <a:rPr lang="ru-RU" sz="2400" i="1" dirty="0" err="1">
                <a:solidFill>
                  <a:srgbClr val="FFC000"/>
                </a:solidFill>
              </a:rPr>
              <a:t>който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умее</a:t>
            </a:r>
            <a:r>
              <a:rPr lang="ru-RU" sz="2400" i="1" dirty="0">
                <a:solidFill>
                  <a:srgbClr val="FFC000"/>
                </a:solidFill>
              </a:rPr>
              <a:t> да </a:t>
            </a:r>
            <a:r>
              <a:rPr lang="ru-RU" sz="2400" i="1" dirty="0" err="1">
                <a:solidFill>
                  <a:srgbClr val="FFC000"/>
                </a:solidFill>
              </a:rPr>
              <a:t>преподава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качествено</a:t>
            </a:r>
            <a:r>
              <a:rPr lang="ru-RU" sz="2400" i="1" dirty="0">
                <a:solidFill>
                  <a:srgbClr val="FFC000"/>
                </a:solidFill>
              </a:rPr>
              <a:t> и образно, на </a:t>
            </a:r>
            <a:r>
              <a:rPr lang="ru-RU" sz="2400" i="1" dirty="0" err="1">
                <a:solidFill>
                  <a:srgbClr val="FFC000"/>
                </a:solidFill>
              </a:rPr>
              <a:t>достъпен</a:t>
            </a:r>
            <a:r>
              <a:rPr lang="ru-RU" sz="2400" i="1" dirty="0">
                <a:solidFill>
                  <a:srgbClr val="FFC000"/>
                </a:solidFill>
              </a:rPr>
              <a:t> и разбираем </a:t>
            </a:r>
            <a:r>
              <a:rPr lang="ru-RU" sz="2400" i="1" dirty="0" err="1">
                <a:solidFill>
                  <a:srgbClr val="FFC000"/>
                </a:solidFill>
              </a:rPr>
              <a:t>език</a:t>
            </a:r>
            <a:r>
              <a:rPr lang="ru-RU" sz="2400" i="1" dirty="0">
                <a:solidFill>
                  <a:srgbClr val="FFC000"/>
                </a:solidFill>
              </a:rPr>
              <a:t>, да </a:t>
            </a:r>
            <a:r>
              <a:rPr lang="ru-RU" sz="2400" i="1" dirty="0" err="1">
                <a:solidFill>
                  <a:srgbClr val="FFC000"/>
                </a:solidFill>
              </a:rPr>
              <a:t>усъвършенства</a:t>
            </a:r>
            <a:r>
              <a:rPr lang="ru-RU" sz="2400" i="1" dirty="0">
                <a:solidFill>
                  <a:srgbClr val="FFC000"/>
                </a:solidFill>
              </a:rPr>
              <a:t> постоянно </a:t>
            </a:r>
            <a:r>
              <a:rPr lang="ru-RU" sz="2400" i="1" dirty="0" err="1">
                <a:solidFill>
                  <a:srgbClr val="FFC000"/>
                </a:solidFill>
              </a:rPr>
              <a:t>знанията</a:t>
            </a:r>
            <a:r>
              <a:rPr lang="ru-RU" sz="2400" i="1" dirty="0">
                <a:solidFill>
                  <a:srgbClr val="FFC000"/>
                </a:solidFill>
              </a:rPr>
              <a:t> и опита си, да </a:t>
            </a:r>
            <a:r>
              <a:rPr lang="ru-RU" sz="2400" i="1" dirty="0" err="1">
                <a:solidFill>
                  <a:srgbClr val="FFC000"/>
                </a:solidFill>
              </a:rPr>
              <a:t>умее</a:t>
            </a:r>
            <a:r>
              <a:rPr lang="ru-RU" sz="2400" i="1" dirty="0">
                <a:solidFill>
                  <a:srgbClr val="FFC000"/>
                </a:solidFill>
              </a:rPr>
              <a:t> да приема </a:t>
            </a:r>
            <a:r>
              <a:rPr lang="ru-RU" sz="2400" i="1" dirty="0" err="1">
                <a:solidFill>
                  <a:srgbClr val="FFC000"/>
                </a:solidFill>
              </a:rPr>
              <a:t>съвети</a:t>
            </a:r>
            <a:r>
              <a:rPr lang="ru-RU" sz="2400" i="1" dirty="0">
                <a:solidFill>
                  <a:srgbClr val="FFC000"/>
                </a:solidFill>
              </a:rPr>
              <a:t>, да приема критика. </a:t>
            </a:r>
            <a:endParaRPr lang="ru-RU" sz="2400" i="1" dirty="0" smtClean="0">
              <a:solidFill>
                <a:srgbClr val="FFC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rgbClr val="FFC000"/>
                </a:solidFill>
              </a:rPr>
              <a:t>Преподаването</a:t>
            </a:r>
            <a:r>
              <a:rPr lang="ru-RU" sz="2400" i="1" dirty="0">
                <a:solidFill>
                  <a:srgbClr val="FFC000"/>
                </a:solidFill>
              </a:rPr>
              <a:t> е призвание, </a:t>
            </a:r>
            <a:r>
              <a:rPr lang="ru-RU" sz="2400" i="1" dirty="0" err="1">
                <a:solidFill>
                  <a:srgbClr val="FFC000"/>
                </a:solidFill>
              </a:rPr>
              <a:t>мисия</a:t>
            </a:r>
            <a:r>
              <a:rPr lang="ru-RU" sz="2400" i="1" dirty="0">
                <a:solidFill>
                  <a:srgbClr val="FFC000"/>
                </a:solidFill>
              </a:rPr>
              <a:t>, </a:t>
            </a:r>
            <a:r>
              <a:rPr lang="ru-RU" sz="2400" i="1" dirty="0" err="1">
                <a:solidFill>
                  <a:srgbClr val="FFC000"/>
                </a:solidFill>
              </a:rPr>
              <a:t>голяма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отговорност</a:t>
            </a:r>
            <a:r>
              <a:rPr lang="ru-RU" sz="2400" i="1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rgbClr val="FFC000"/>
                </a:solidFill>
              </a:rPr>
              <a:t>Децата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имат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еднакви</a:t>
            </a:r>
            <a:r>
              <a:rPr lang="ru-RU" sz="2400" i="1" dirty="0">
                <a:solidFill>
                  <a:srgbClr val="FFC000"/>
                </a:solidFill>
              </a:rPr>
              <a:t> права и равен </a:t>
            </a:r>
            <a:r>
              <a:rPr lang="ru-RU" sz="2400" i="1" dirty="0" err="1">
                <a:solidFill>
                  <a:srgbClr val="FFC000"/>
                </a:solidFill>
              </a:rPr>
              <a:t>достъп</a:t>
            </a:r>
            <a:r>
              <a:rPr lang="ru-RU" sz="2400" i="1" dirty="0">
                <a:solidFill>
                  <a:srgbClr val="FFC000"/>
                </a:solidFill>
              </a:rPr>
              <a:t> до образование</a:t>
            </a:r>
            <a:r>
              <a:rPr lang="ru-RU" sz="2400" i="1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rgbClr val="FFC000"/>
                </a:solidFill>
              </a:rPr>
              <a:t>Целта</a:t>
            </a:r>
            <a:r>
              <a:rPr lang="ru-RU" sz="2400" i="1" dirty="0">
                <a:solidFill>
                  <a:srgbClr val="FFC000"/>
                </a:solidFill>
              </a:rPr>
              <a:t> на </a:t>
            </a:r>
            <a:r>
              <a:rPr lang="ru-RU" sz="2400" i="1" dirty="0" err="1">
                <a:solidFill>
                  <a:srgbClr val="FFC000"/>
                </a:solidFill>
              </a:rPr>
              <a:t>образованието</a:t>
            </a:r>
            <a:r>
              <a:rPr lang="ru-RU" sz="2400" i="1" dirty="0">
                <a:solidFill>
                  <a:srgbClr val="FFC000"/>
                </a:solidFill>
              </a:rPr>
              <a:t> е </a:t>
            </a:r>
            <a:r>
              <a:rPr lang="ru-RU" sz="2400" i="1" dirty="0" err="1">
                <a:solidFill>
                  <a:srgbClr val="FFC000"/>
                </a:solidFill>
              </a:rPr>
              <a:t>заедно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със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семейството</a:t>
            </a:r>
            <a:r>
              <a:rPr lang="ru-RU" sz="2400" i="1" dirty="0">
                <a:solidFill>
                  <a:srgbClr val="FFC000"/>
                </a:solidFill>
              </a:rPr>
              <a:t> да </a:t>
            </a:r>
            <a:r>
              <a:rPr lang="ru-RU" sz="2400" i="1" dirty="0" err="1">
                <a:solidFill>
                  <a:srgbClr val="FFC000"/>
                </a:solidFill>
              </a:rPr>
              <a:t>подготвим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учениците</a:t>
            </a:r>
            <a:r>
              <a:rPr lang="ru-RU" sz="2400" i="1" dirty="0">
                <a:solidFill>
                  <a:srgbClr val="FFC000"/>
                </a:solidFill>
              </a:rPr>
              <a:t> за живота, да </a:t>
            </a:r>
            <a:r>
              <a:rPr lang="ru-RU" sz="2400" i="1" dirty="0" err="1">
                <a:solidFill>
                  <a:srgbClr val="FFC000"/>
                </a:solidFill>
              </a:rPr>
              <a:t>ги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запознаем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със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заобикалящия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ги</a:t>
            </a:r>
            <a:r>
              <a:rPr lang="ru-RU" sz="2400" i="1" dirty="0">
                <a:solidFill>
                  <a:srgbClr val="FFC000"/>
                </a:solidFill>
              </a:rPr>
              <a:t> свят, да </a:t>
            </a:r>
            <a:r>
              <a:rPr lang="ru-RU" sz="2400" i="1" dirty="0" err="1">
                <a:solidFill>
                  <a:srgbClr val="FFC000"/>
                </a:solidFill>
              </a:rPr>
              <a:t>ги</a:t>
            </a:r>
            <a:r>
              <a:rPr lang="ru-RU" sz="2400" i="1" dirty="0">
                <a:solidFill>
                  <a:srgbClr val="FFC000"/>
                </a:solidFill>
              </a:rPr>
              <a:t> направим </a:t>
            </a:r>
            <a:r>
              <a:rPr lang="ru-RU" sz="2400" i="1" dirty="0" err="1">
                <a:solidFill>
                  <a:srgbClr val="FFC000"/>
                </a:solidFill>
              </a:rPr>
              <a:t>по-успешни</a:t>
            </a:r>
            <a:r>
              <a:rPr lang="ru-RU" sz="2400" i="1" dirty="0">
                <a:solidFill>
                  <a:srgbClr val="FFC000"/>
                </a:solidFill>
              </a:rPr>
              <a:t> и да </a:t>
            </a:r>
            <a:r>
              <a:rPr lang="ru-RU" sz="2400" i="1" dirty="0" err="1">
                <a:solidFill>
                  <a:srgbClr val="FFC000"/>
                </a:solidFill>
              </a:rPr>
              <a:t>ги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мотивираме</a:t>
            </a:r>
            <a:r>
              <a:rPr lang="ru-RU" sz="2400" i="1" dirty="0">
                <a:solidFill>
                  <a:srgbClr val="FFC000"/>
                </a:solidFill>
              </a:rPr>
              <a:t>  да </a:t>
            </a:r>
            <a:r>
              <a:rPr lang="ru-RU" sz="2400" i="1" dirty="0" err="1">
                <a:solidFill>
                  <a:srgbClr val="FFC000"/>
                </a:solidFill>
              </a:rPr>
              <a:t>бъдат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търсещи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отговорни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граждани</a:t>
            </a:r>
            <a:r>
              <a:rPr lang="ru-RU" sz="2400" i="1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rgbClr val="FFC000"/>
                </a:solidFill>
              </a:rPr>
              <a:t>Моята</a:t>
            </a:r>
            <a:r>
              <a:rPr lang="ru-RU" sz="2400" i="1" dirty="0">
                <a:solidFill>
                  <a:srgbClr val="FFC000"/>
                </a:solidFill>
              </a:rPr>
              <a:t> задача е да </a:t>
            </a:r>
            <a:r>
              <a:rPr lang="ru-RU" sz="2400" i="1" dirty="0" err="1">
                <a:solidFill>
                  <a:srgbClr val="FFC000"/>
                </a:solidFill>
              </a:rPr>
              <a:t>формирам</a:t>
            </a:r>
            <a:r>
              <a:rPr lang="ru-RU" sz="2400" i="1" dirty="0">
                <a:solidFill>
                  <a:srgbClr val="FFC000"/>
                </a:solidFill>
              </a:rPr>
              <a:t> у </a:t>
            </a:r>
            <a:r>
              <a:rPr lang="ru-RU" sz="2400" i="1" dirty="0" err="1">
                <a:solidFill>
                  <a:srgbClr val="FFC000"/>
                </a:solidFill>
              </a:rPr>
              <a:t>тях</a:t>
            </a:r>
            <a:r>
              <a:rPr lang="ru-RU" sz="2400" i="1" dirty="0">
                <a:solidFill>
                  <a:srgbClr val="FFC000"/>
                </a:solidFill>
              </a:rPr>
              <a:t> позитивно отношение </a:t>
            </a:r>
            <a:r>
              <a:rPr lang="ru-RU" sz="2400" i="1" dirty="0" err="1">
                <a:solidFill>
                  <a:srgbClr val="FFC000"/>
                </a:solidFill>
              </a:rPr>
              <a:t>към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ученето</a:t>
            </a:r>
            <a:r>
              <a:rPr lang="ru-RU" sz="2400" i="1" dirty="0">
                <a:solidFill>
                  <a:srgbClr val="FFC000"/>
                </a:solidFill>
              </a:rPr>
              <a:t>, да </a:t>
            </a:r>
            <a:r>
              <a:rPr lang="ru-RU" sz="2400" i="1" dirty="0" err="1">
                <a:solidFill>
                  <a:srgbClr val="FFC000"/>
                </a:solidFill>
              </a:rPr>
              <a:t>напътствам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техните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търсения</a:t>
            </a:r>
            <a:r>
              <a:rPr lang="ru-RU" sz="2400" i="1" dirty="0">
                <a:solidFill>
                  <a:srgbClr val="FFC000"/>
                </a:solidFill>
              </a:rPr>
              <a:t>, да </a:t>
            </a:r>
            <a:r>
              <a:rPr lang="ru-RU" sz="2400" i="1" dirty="0" err="1">
                <a:solidFill>
                  <a:srgbClr val="FFC000"/>
                </a:solidFill>
              </a:rPr>
              <a:t>стимулирам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развитието</a:t>
            </a:r>
            <a:r>
              <a:rPr lang="ru-RU" sz="2400" i="1" dirty="0">
                <a:solidFill>
                  <a:srgbClr val="FFC000"/>
                </a:solidFill>
              </a:rPr>
              <a:t> на </a:t>
            </a:r>
            <a:r>
              <a:rPr lang="ru-RU" sz="2400" i="1" dirty="0" err="1">
                <a:solidFill>
                  <a:srgbClr val="FFC000"/>
                </a:solidFill>
              </a:rPr>
              <a:t>индивидуалните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възможности</a:t>
            </a:r>
            <a:r>
              <a:rPr lang="ru-RU" sz="2400" i="1" dirty="0">
                <a:solidFill>
                  <a:srgbClr val="FFC000"/>
                </a:solidFill>
              </a:rPr>
              <a:t> на всяко </a:t>
            </a:r>
            <a:r>
              <a:rPr lang="ru-RU" sz="2400" i="1" dirty="0" err="1">
                <a:solidFill>
                  <a:srgbClr val="FFC000"/>
                </a:solidFill>
              </a:rPr>
              <a:t>дете</a:t>
            </a:r>
            <a:r>
              <a:rPr lang="ru-RU" sz="2400" i="1" dirty="0">
                <a:solidFill>
                  <a:srgbClr val="FFC000"/>
                </a:solidFill>
              </a:rPr>
              <a:t>, да </a:t>
            </a:r>
            <a:r>
              <a:rPr lang="ru-RU" sz="2400" i="1" dirty="0" err="1">
                <a:solidFill>
                  <a:srgbClr val="FFC000"/>
                </a:solidFill>
              </a:rPr>
              <a:t>му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помагам</a:t>
            </a:r>
            <a:r>
              <a:rPr lang="ru-RU" sz="2400" i="1" dirty="0">
                <a:solidFill>
                  <a:srgbClr val="FFC000"/>
                </a:solidFill>
              </a:rPr>
              <a:t> и да </a:t>
            </a:r>
            <a:r>
              <a:rPr lang="ru-RU" sz="2400" i="1" dirty="0" err="1">
                <a:solidFill>
                  <a:srgbClr val="FFC000"/>
                </a:solidFill>
              </a:rPr>
              <a:t>го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насърчавам</a:t>
            </a:r>
            <a:r>
              <a:rPr lang="ru-RU" sz="2400" i="1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FFC000"/>
                </a:solidFill>
              </a:rPr>
              <a:t>Аз </a:t>
            </a:r>
            <a:r>
              <a:rPr lang="ru-RU" sz="2400" i="1" dirty="0" err="1">
                <a:solidFill>
                  <a:srgbClr val="FFC000"/>
                </a:solidFill>
              </a:rPr>
              <a:t>вярвам</a:t>
            </a:r>
            <a:r>
              <a:rPr lang="ru-RU" sz="2400" i="1" dirty="0">
                <a:solidFill>
                  <a:srgbClr val="FFC000"/>
                </a:solidFill>
              </a:rPr>
              <a:t> в </a:t>
            </a:r>
            <a:r>
              <a:rPr lang="ru-RU" sz="2400" i="1" dirty="0" err="1">
                <a:solidFill>
                  <a:srgbClr val="FFC000"/>
                </a:solidFill>
              </a:rPr>
              <a:t>равния</a:t>
            </a:r>
            <a:r>
              <a:rPr lang="ru-RU" sz="2400" i="1" dirty="0">
                <a:solidFill>
                  <a:srgbClr val="FFC000"/>
                </a:solidFill>
              </a:rPr>
              <a:t> шанс на </a:t>
            </a:r>
            <a:r>
              <a:rPr lang="ru-RU" sz="2400" i="1" dirty="0" err="1">
                <a:solidFill>
                  <a:srgbClr val="FFC000"/>
                </a:solidFill>
              </a:rPr>
              <a:t>всички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30510" y="1090570"/>
            <a:ext cx="90450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FFC000"/>
                </a:solidFill>
              </a:rPr>
              <a:t>Старая се да </a:t>
            </a:r>
            <a:r>
              <a:rPr lang="ru-RU" sz="2400" i="1" dirty="0" err="1">
                <a:solidFill>
                  <a:srgbClr val="FFC000"/>
                </a:solidFill>
              </a:rPr>
              <a:t>помагам</a:t>
            </a:r>
            <a:r>
              <a:rPr lang="ru-RU" sz="2400" i="1" dirty="0">
                <a:solidFill>
                  <a:srgbClr val="FFC000"/>
                </a:solidFill>
              </a:rPr>
              <a:t> на </a:t>
            </a:r>
            <a:r>
              <a:rPr lang="ru-RU" sz="2400" i="1" dirty="0" err="1">
                <a:solidFill>
                  <a:srgbClr val="FFC000"/>
                </a:solidFill>
              </a:rPr>
              <a:t>учениците</a:t>
            </a:r>
            <a:r>
              <a:rPr lang="ru-RU" sz="2400" i="1" dirty="0">
                <a:solidFill>
                  <a:srgbClr val="FFC000"/>
                </a:solidFill>
              </a:rPr>
              <a:t> в </a:t>
            </a:r>
            <a:r>
              <a:rPr lang="ru-RU" sz="2400" i="1" dirty="0" err="1">
                <a:solidFill>
                  <a:srgbClr val="FFC000"/>
                </a:solidFill>
              </a:rPr>
              <a:t>максималната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възможна</a:t>
            </a:r>
            <a:r>
              <a:rPr lang="ru-RU" sz="2400" i="1" dirty="0">
                <a:solidFill>
                  <a:srgbClr val="FFC000"/>
                </a:solidFill>
              </a:rPr>
              <a:t> степен.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FFC000"/>
                </a:solidFill>
              </a:rPr>
              <a:t>Аз </a:t>
            </a:r>
            <a:r>
              <a:rPr lang="ru-RU" sz="2400" i="1" dirty="0" err="1">
                <a:solidFill>
                  <a:srgbClr val="FFC000"/>
                </a:solidFill>
              </a:rPr>
              <a:t>изслушвам</a:t>
            </a:r>
            <a:r>
              <a:rPr lang="ru-RU" sz="2400" i="1" dirty="0">
                <a:solidFill>
                  <a:srgbClr val="FFC000"/>
                </a:solidFill>
              </a:rPr>
              <a:t>, </a:t>
            </a:r>
            <a:r>
              <a:rPr lang="ru-RU" sz="2400" i="1" dirty="0" err="1">
                <a:solidFill>
                  <a:srgbClr val="FFC000"/>
                </a:solidFill>
              </a:rPr>
              <a:t>уважавам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мнението</a:t>
            </a:r>
            <a:r>
              <a:rPr lang="ru-RU" sz="2400" i="1" dirty="0">
                <a:solidFill>
                  <a:srgbClr val="FFC000"/>
                </a:solidFill>
              </a:rPr>
              <a:t> им и се </a:t>
            </a:r>
            <a:r>
              <a:rPr lang="ru-RU" sz="2400" i="1" dirty="0" err="1">
                <a:solidFill>
                  <a:srgbClr val="FFC000"/>
                </a:solidFill>
              </a:rPr>
              <a:t>радвам</a:t>
            </a:r>
            <a:r>
              <a:rPr lang="ru-RU" sz="2400" i="1" dirty="0">
                <a:solidFill>
                  <a:srgbClr val="FFC000"/>
                </a:solidFill>
              </a:rPr>
              <a:t> на </a:t>
            </a:r>
            <a:r>
              <a:rPr lang="ru-RU" sz="2400" i="1" dirty="0" err="1">
                <a:solidFill>
                  <a:srgbClr val="FFC000"/>
                </a:solidFill>
              </a:rPr>
              <a:t>техните</a:t>
            </a:r>
            <a:r>
              <a:rPr lang="ru-RU" sz="2400" i="1" dirty="0">
                <a:solidFill>
                  <a:srgbClr val="FFC000"/>
                </a:solidFill>
              </a:rPr>
              <a:t> успехи.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FFC000"/>
                </a:solidFill>
              </a:rPr>
              <a:t>Аз </a:t>
            </a:r>
            <a:r>
              <a:rPr lang="ru-RU" sz="2400" i="1" dirty="0" err="1">
                <a:solidFill>
                  <a:srgbClr val="FFC000"/>
                </a:solidFill>
              </a:rPr>
              <a:t>съм</a:t>
            </a:r>
            <a:r>
              <a:rPr lang="ru-RU" sz="2400" i="1" dirty="0">
                <a:solidFill>
                  <a:srgbClr val="FFC000"/>
                </a:solidFill>
              </a:rPr>
              <a:t> в училище, за да дам </a:t>
            </a:r>
            <a:r>
              <a:rPr lang="ru-RU" sz="2400" i="1" dirty="0" err="1">
                <a:solidFill>
                  <a:srgbClr val="FFC000"/>
                </a:solidFill>
              </a:rPr>
              <a:t>най-доброто</a:t>
            </a:r>
            <a:r>
              <a:rPr lang="ru-RU" sz="2400" i="1" dirty="0">
                <a:solidFill>
                  <a:srgbClr val="FFC000"/>
                </a:solidFill>
              </a:rPr>
              <a:t> от себе си за </a:t>
            </a:r>
            <a:r>
              <a:rPr lang="ru-RU" sz="2400" i="1" dirty="0" err="1">
                <a:solidFill>
                  <a:srgbClr val="FFC000"/>
                </a:solidFill>
              </a:rPr>
              <a:t>своите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ученици</a:t>
            </a:r>
            <a:r>
              <a:rPr lang="ru-RU" sz="2400" i="1" dirty="0">
                <a:solidFill>
                  <a:srgbClr val="FFC00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FFC000"/>
                </a:solidFill>
              </a:rPr>
              <a:t>За мен </a:t>
            </a:r>
            <a:r>
              <a:rPr lang="ru-RU" sz="2400" i="1" dirty="0" err="1">
                <a:solidFill>
                  <a:srgbClr val="FFC000"/>
                </a:solidFill>
              </a:rPr>
              <a:t>иновацията</a:t>
            </a:r>
            <a:r>
              <a:rPr lang="ru-RU" sz="2400" i="1" dirty="0">
                <a:solidFill>
                  <a:srgbClr val="FFC000"/>
                </a:solidFill>
              </a:rPr>
              <a:t> е неизбежен </a:t>
            </a:r>
            <a:r>
              <a:rPr lang="ru-RU" sz="2400" i="1" dirty="0" err="1">
                <a:solidFill>
                  <a:srgbClr val="FFC000"/>
                </a:solidFill>
              </a:rPr>
              <a:t>процес</a:t>
            </a:r>
            <a:r>
              <a:rPr lang="ru-RU" sz="2400" i="1" dirty="0">
                <a:solidFill>
                  <a:srgbClr val="FFC000"/>
                </a:solidFill>
              </a:rPr>
              <a:t> в </a:t>
            </a:r>
            <a:r>
              <a:rPr lang="ru-RU" sz="2400" i="1" dirty="0" err="1">
                <a:solidFill>
                  <a:srgbClr val="FFC000"/>
                </a:solidFill>
              </a:rPr>
              <a:t>образованието</a:t>
            </a:r>
            <a:r>
              <a:rPr lang="ru-RU" sz="2400" i="1" dirty="0">
                <a:solidFill>
                  <a:srgbClr val="FFC000"/>
                </a:solidFill>
              </a:rPr>
              <a:t>. </a:t>
            </a:r>
            <a:r>
              <a:rPr lang="ru-RU" sz="2400" i="1" dirty="0" err="1">
                <a:solidFill>
                  <a:srgbClr val="FFC000"/>
                </a:solidFill>
              </a:rPr>
              <a:t>Времето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технологиите</a:t>
            </a:r>
            <a:r>
              <a:rPr lang="ru-RU" sz="2400" i="1" dirty="0">
                <a:solidFill>
                  <a:srgbClr val="FFC000"/>
                </a:solidFill>
              </a:rPr>
              <a:t> се </a:t>
            </a:r>
            <a:r>
              <a:rPr lang="ru-RU" sz="2400" i="1" dirty="0" err="1">
                <a:solidFill>
                  <a:srgbClr val="FFC000"/>
                </a:solidFill>
              </a:rPr>
              <a:t>променят</a:t>
            </a:r>
            <a:r>
              <a:rPr lang="ru-RU" sz="2400" i="1" dirty="0">
                <a:solidFill>
                  <a:srgbClr val="FFC000"/>
                </a:solidFill>
              </a:rPr>
              <a:t> постоянно. С </a:t>
            </a:r>
            <a:r>
              <a:rPr lang="ru-RU" sz="2400" i="1" dirty="0" err="1">
                <a:solidFill>
                  <a:srgbClr val="FFC000"/>
                </a:solidFill>
              </a:rPr>
              <a:t>тях</a:t>
            </a:r>
            <a:r>
              <a:rPr lang="ru-RU" sz="2400" i="1" dirty="0">
                <a:solidFill>
                  <a:srgbClr val="FFC000"/>
                </a:solidFill>
              </a:rPr>
              <a:t> се </a:t>
            </a:r>
            <a:r>
              <a:rPr lang="ru-RU" sz="2400" i="1" dirty="0" err="1">
                <a:solidFill>
                  <a:srgbClr val="FFC000"/>
                </a:solidFill>
              </a:rPr>
              <a:t>променят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интересите</a:t>
            </a:r>
            <a:r>
              <a:rPr lang="ru-RU" sz="2400" i="1" dirty="0">
                <a:solidFill>
                  <a:srgbClr val="FFC000"/>
                </a:solidFill>
              </a:rPr>
              <a:t> на </a:t>
            </a:r>
            <a:r>
              <a:rPr lang="ru-RU" sz="2400" i="1" dirty="0" err="1">
                <a:solidFill>
                  <a:srgbClr val="FFC000"/>
                </a:solidFill>
              </a:rPr>
              <a:t>децата</a:t>
            </a:r>
            <a:r>
              <a:rPr lang="ru-RU" sz="2400" i="1" dirty="0">
                <a:solidFill>
                  <a:srgbClr val="FFC000"/>
                </a:solidFill>
              </a:rPr>
              <a:t>. За да им </a:t>
            </a:r>
            <a:r>
              <a:rPr lang="ru-RU" sz="2400" i="1" dirty="0" err="1">
                <a:solidFill>
                  <a:srgbClr val="FFC000"/>
                </a:solidFill>
              </a:rPr>
              <a:t>привлека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вниманието</a:t>
            </a:r>
            <a:r>
              <a:rPr lang="ru-RU" sz="2400" i="1" dirty="0">
                <a:solidFill>
                  <a:srgbClr val="FFC000"/>
                </a:solidFill>
              </a:rPr>
              <a:t> и интереса и да </a:t>
            </a:r>
            <a:r>
              <a:rPr lang="ru-RU" sz="2400" i="1" dirty="0" err="1">
                <a:solidFill>
                  <a:srgbClr val="FFC000"/>
                </a:solidFill>
              </a:rPr>
              <a:t>ги</a:t>
            </a:r>
            <a:r>
              <a:rPr lang="ru-RU" sz="2400" i="1" dirty="0">
                <a:solidFill>
                  <a:srgbClr val="FFC000"/>
                </a:solidFill>
              </a:rPr>
              <a:t>  </a:t>
            </a:r>
            <a:r>
              <a:rPr lang="ru-RU" sz="2400" i="1" dirty="0" err="1">
                <a:solidFill>
                  <a:srgbClr val="FFC000"/>
                </a:solidFill>
              </a:rPr>
              <a:t>насоча</a:t>
            </a:r>
            <a:r>
              <a:rPr lang="ru-RU" sz="2400" i="1" dirty="0">
                <a:solidFill>
                  <a:srgbClr val="FFC000"/>
                </a:solidFill>
              </a:rPr>
              <a:t>  </a:t>
            </a:r>
            <a:r>
              <a:rPr lang="ru-RU" sz="2400" i="1" dirty="0" err="1">
                <a:solidFill>
                  <a:srgbClr val="FFC000"/>
                </a:solidFill>
              </a:rPr>
              <a:t>към</a:t>
            </a:r>
            <a:r>
              <a:rPr lang="ru-RU" sz="2400" i="1" dirty="0">
                <a:solidFill>
                  <a:srgbClr val="FFC000"/>
                </a:solidFill>
              </a:rPr>
              <a:t>  </a:t>
            </a:r>
            <a:r>
              <a:rPr lang="ru-RU" sz="2400" i="1" dirty="0" err="1">
                <a:solidFill>
                  <a:srgbClr val="FFC000"/>
                </a:solidFill>
              </a:rPr>
              <a:t>желаните</a:t>
            </a:r>
            <a:r>
              <a:rPr lang="ru-RU" sz="2400" i="1" dirty="0">
                <a:solidFill>
                  <a:srgbClr val="FFC000"/>
                </a:solidFill>
              </a:rPr>
              <a:t> от мен цели, </a:t>
            </a:r>
            <a:r>
              <a:rPr lang="ru-RU" sz="2400" i="1" dirty="0" err="1">
                <a:solidFill>
                  <a:srgbClr val="FFC000"/>
                </a:solidFill>
              </a:rPr>
              <a:t>трябва</a:t>
            </a:r>
            <a:r>
              <a:rPr lang="ru-RU" sz="2400" i="1" dirty="0">
                <a:solidFill>
                  <a:srgbClr val="FFC000"/>
                </a:solidFill>
              </a:rPr>
              <a:t> да </a:t>
            </a:r>
            <a:r>
              <a:rPr lang="ru-RU" sz="2400" i="1" dirty="0" err="1">
                <a:solidFill>
                  <a:srgbClr val="FFC000"/>
                </a:solidFill>
              </a:rPr>
              <a:t>ги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прилагам</a:t>
            </a:r>
            <a:r>
              <a:rPr lang="ru-RU" sz="2400" i="1" dirty="0">
                <a:solidFill>
                  <a:srgbClr val="FFC000"/>
                </a:solidFill>
              </a:rPr>
              <a:t> постоянно</a:t>
            </a:r>
            <a:r>
              <a:rPr lang="ru-RU" sz="2400" dirty="0">
                <a:solidFill>
                  <a:srgbClr val="FFC000"/>
                </a:solidFill>
              </a:rPr>
              <a:t>.</a:t>
            </a:r>
            <a:endParaRPr lang="bg-BG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7686490" cy="908807"/>
          </a:xfrm>
        </p:spPr>
        <p:txBody>
          <a:bodyPr/>
          <a:lstStyle/>
          <a:p>
            <a:pPr algn="ctr"/>
            <a:r>
              <a:rPr lang="bg-BG" b="1" i="1" dirty="0" smtClean="0">
                <a:solidFill>
                  <a:srgbClr val="92D050"/>
                </a:solidFill>
              </a:rPr>
              <a:t>ПЕДАГОГИЧЕСКА ДЕЙНОСТ  </a:t>
            </a:r>
            <a:endParaRPr lang="bg-BG" b="1" i="1" dirty="0">
              <a:solidFill>
                <a:srgbClr val="92D05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677334" y="1585519"/>
            <a:ext cx="9539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FFC000"/>
                </a:solidFill>
              </a:rPr>
              <a:t>Диагностика, </a:t>
            </a:r>
            <a:r>
              <a:rPr lang="ru-RU" sz="2400" i="1" dirty="0" err="1">
                <a:solidFill>
                  <a:srgbClr val="FFC000"/>
                </a:solidFill>
              </a:rPr>
              <a:t>оценяване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отчитане</a:t>
            </a:r>
            <a:r>
              <a:rPr lang="ru-RU" sz="2400" i="1" dirty="0">
                <a:solidFill>
                  <a:srgbClr val="FFC000"/>
                </a:solidFill>
              </a:rPr>
              <a:t> на </a:t>
            </a:r>
            <a:r>
              <a:rPr lang="ru-RU" sz="2400" i="1" dirty="0" err="1">
                <a:solidFill>
                  <a:srgbClr val="FFC000"/>
                </a:solidFill>
              </a:rPr>
              <a:t>постиженията</a:t>
            </a:r>
            <a:r>
              <a:rPr lang="ru-RU" sz="2400" i="1" dirty="0">
                <a:solidFill>
                  <a:srgbClr val="FFC000"/>
                </a:solidFill>
              </a:rPr>
              <a:t> на </a:t>
            </a:r>
            <a:r>
              <a:rPr lang="ru-RU" sz="2400" i="1" dirty="0" err="1">
                <a:solidFill>
                  <a:srgbClr val="FFC000"/>
                </a:solidFill>
              </a:rPr>
              <a:t>учениците</a:t>
            </a:r>
            <a:r>
              <a:rPr lang="ru-RU" sz="2400" i="1" dirty="0">
                <a:solidFill>
                  <a:srgbClr val="FFC000"/>
                </a:solidFill>
              </a:rPr>
              <a:t>, </a:t>
            </a:r>
            <a:r>
              <a:rPr lang="ru-RU" sz="2400" i="1" dirty="0" err="1">
                <a:solidFill>
                  <a:srgbClr val="FFC000"/>
                </a:solidFill>
              </a:rPr>
              <a:t>което</a:t>
            </a:r>
            <a:r>
              <a:rPr lang="ru-RU" sz="2400" i="1" dirty="0">
                <a:solidFill>
                  <a:srgbClr val="FFC000"/>
                </a:solidFill>
              </a:rPr>
              <a:t> е  критерий не само за </a:t>
            </a:r>
            <a:r>
              <a:rPr lang="ru-RU" sz="2400" i="1" dirty="0" err="1">
                <a:solidFill>
                  <a:srgbClr val="FFC000"/>
                </a:solidFill>
              </a:rPr>
              <a:t>тяхната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успеваемост</a:t>
            </a:r>
            <a:r>
              <a:rPr lang="ru-RU" sz="2400" i="1" dirty="0">
                <a:solidFill>
                  <a:srgbClr val="FFC000"/>
                </a:solidFill>
              </a:rPr>
              <a:t>, но и за </a:t>
            </a:r>
            <a:r>
              <a:rPr lang="ru-RU" sz="2400" i="1" dirty="0" err="1">
                <a:solidFill>
                  <a:srgbClr val="FFC000"/>
                </a:solidFill>
              </a:rPr>
              <a:t>качеството</a:t>
            </a:r>
            <a:r>
              <a:rPr lang="ru-RU" sz="2400" i="1" dirty="0">
                <a:solidFill>
                  <a:srgbClr val="FFC000"/>
                </a:solidFill>
              </a:rPr>
              <a:t> на моя </a:t>
            </a:r>
            <a:r>
              <a:rPr lang="ru-RU" sz="2400" i="1" dirty="0" err="1">
                <a:solidFill>
                  <a:srgbClr val="FFC000"/>
                </a:solidFill>
              </a:rPr>
              <a:t>собствен</a:t>
            </a:r>
            <a:r>
              <a:rPr lang="ru-RU" sz="2400" i="1" dirty="0">
                <a:solidFill>
                  <a:srgbClr val="FFC000"/>
                </a:solidFill>
              </a:rPr>
              <a:t>  труд;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rgbClr val="FFC000"/>
                </a:solidFill>
              </a:rPr>
              <a:t>Реализиране</a:t>
            </a:r>
            <a:r>
              <a:rPr lang="ru-RU" sz="2400" i="1" dirty="0">
                <a:solidFill>
                  <a:srgbClr val="FFC000"/>
                </a:solidFill>
              </a:rPr>
              <a:t> на </a:t>
            </a:r>
            <a:r>
              <a:rPr lang="ru-RU" sz="2400" i="1" dirty="0" err="1">
                <a:solidFill>
                  <a:srgbClr val="FFC000"/>
                </a:solidFill>
              </a:rPr>
              <a:t>възпитателно</a:t>
            </a:r>
            <a:r>
              <a:rPr lang="ru-RU" sz="2400" i="1" dirty="0">
                <a:solidFill>
                  <a:srgbClr val="FFC000"/>
                </a:solidFill>
              </a:rPr>
              <a:t> – </a:t>
            </a:r>
            <a:r>
              <a:rPr lang="ru-RU" sz="2400" i="1" dirty="0" err="1">
                <a:solidFill>
                  <a:srgbClr val="FFC000"/>
                </a:solidFill>
              </a:rPr>
              <a:t>образователния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процес</a:t>
            </a:r>
            <a:r>
              <a:rPr lang="ru-RU" sz="2400" i="1" dirty="0">
                <a:solidFill>
                  <a:srgbClr val="FFC000"/>
                </a:solidFill>
              </a:rPr>
              <a:t> в </a:t>
            </a:r>
            <a:r>
              <a:rPr lang="ru-RU" sz="2400" i="1" dirty="0" err="1">
                <a:solidFill>
                  <a:srgbClr val="FFC000"/>
                </a:solidFill>
              </a:rPr>
              <a:t>неговата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smtClean="0">
                <a:solidFill>
                  <a:srgbClr val="FFC000"/>
                </a:solidFill>
              </a:rPr>
              <a:t>динамика–</a:t>
            </a:r>
            <a:r>
              <a:rPr lang="ru-RU" sz="2400" i="1" dirty="0" err="1" smtClean="0">
                <a:solidFill>
                  <a:srgbClr val="FFC000"/>
                </a:solidFill>
              </a:rPr>
              <a:t>развиване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>
                <a:solidFill>
                  <a:srgbClr val="FFC000"/>
                </a:solidFill>
              </a:rPr>
              <a:t>на </a:t>
            </a:r>
            <a:r>
              <a:rPr lang="ru-RU" sz="2400" i="1" dirty="0" err="1">
                <a:solidFill>
                  <a:srgbClr val="FFC000"/>
                </a:solidFill>
              </a:rPr>
              <a:t>добри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социални</a:t>
            </a:r>
            <a:r>
              <a:rPr lang="ru-RU" sz="2400" i="1" dirty="0">
                <a:solidFill>
                  <a:srgbClr val="FFC000"/>
                </a:solidFill>
              </a:rPr>
              <a:t> умения и </a:t>
            </a:r>
            <a:r>
              <a:rPr lang="ru-RU" sz="2400" i="1" dirty="0" err="1">
                <a:solidFill>
                  <a:srgbClr val="FFC000"/>
                </a:solidFill>
              </a:rPr>
              <a:t>способност</a:t>
            </a:r>
            <a:r>
              <a:rPr lang="ru-RU" sz="2400" i="1" dirty="0">
                <a:solidFill>
                  <a:srgbClr val="FFC000"/>
                </a:solidFill>
              </a:rPr>
              <a:t> за </a:t>
            </a:r>
            <a:r>
              <a:rPr lang="ru-RU" sz="2400" i="1" dirty="0" err="1">
                <a:solidFill>
                  <a:srgbClr val="FFC000"/>
                </a:solidFill>
              </a:rPr>
              <a:t>социална</a:t>
            </a:r>
            <a:r>
              <a:rPr lang="ru-RU" sz="2400" i="1" dirty="0">
                <a:solidFill>
                  <a:srgbClr val="FFC000"/>
                </a:solidFill>
              </a:rPr>
              <a:t> интеграция;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rgbClr val="FFC000"/>
                </a:solidFill>
              </a:rPr>
              <a:t>Търсене</a:t>
            </a:r>
            <a:r>
              <a:rPr lang="ru-RU" sz="2400" i="1" dirty="0">
                <a:solidFill>
                  <a:srgbClr val="FFC000"/>
                </a:solidFill>
              </a:rPr>
              <a:t> на “обратна </a:t>
            </a:r>
            <a:r>
              <a:rPr lang="ru-RU" sz="2400" i="1" dirty="0" err="1">
                <a:solidFill>
                  <a:srgbClr val="FFC000"/>
                </a:solidFill>
              </a:rPr>
              <a:t>връзка</a:t>
            </a:r>
            <a:r>
              <a:rPr lang="ru-RU" sz="2400" i="1" dirty="0">
                <a:solidFill>
                  <a:srgbClr val="FFC000"/>
                </a:solidFill>
              </a:rPr>
              <a:t>” с </a:t>
            </a:r>
            <a:r>
              <a:rPr lang="ru-RU" sz="2400" i="1" dirty="0" err="1">
                <a:solidFill>
                  <a:srgbClr val="FFC000"/>
                </a:solidFill>
              </a:rPr>
              <a:t>учениците</a:t>
            </a:r>
            <a:r>
              <a:rPr lang="ru-RU" sz="2400" i="1" dirty="0">
                <a:solidFill>
                  <a:srgbClr val="FFC000"/>
                </a:solidFill>
              </a:rPr>
              <a:t>, но и активна работа по </a:t>
            </a:r>
            <a:r>
              <a:rPr lang="ru-RU" sz="2400" i="1" dirty="0" err="1">
                <a:solidFill>
                  <a:srgbClr val="FFC000"/>
                </a:solidFill>
              </a:rPr>
              <a:t>привличане</a:t>
            </a:r>
            <a:r>
              <a:rPr lang="ru-RU" sz="2400" i="1" dirty="0">
                <a:solidFill>
                  <a:srgbClr val="FFC000"/>
                </a:solidFill>
              </a:rPr>
              <a:t> на  </a:t>
            </a:r>
            <a:r>
              <a:rPr lang="ru-RU" sz="2400" i="1" dirty="0" err="1">
                <a:solidFill>
                  <a:srgbClr val="FFC000"/>
                </a:solidFill>
              </a:rPr>
              <a:t>родителите</a:t>
            </a:r>
            <a:r>
              <a:rPr lang="ru-RU" sz="2400" i="1" dirty="0">
                <a:solidFill>
                  <a:srgbClr val="FFC000"/>
                </a:solidFill>
              </a:rPr>
              <a:t> в </a:t>
            </a:r>
            <a:r>
              <a:rPr lang="ru-RU" sz="2400" i="1" dirty="0" err="1">
                <a:solidFill>
                  <a:srgbClr val="FFC000"/>
                </a:solidFill>
              </a:rPr>
              <a:t>учебния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процес</a:t>
            </a:r>
            <a:r>
              <a:rPr lang="ru-RU" sz="2400" i="1" dirty="0">
                <a:solidFill>
                  <a:srgbClr val="FFC00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FFC000"/>
                </a:solidFill>
              </a:rPr>
              <a:t>Взаимодействие с </a:t>
            </a:r>
            <a:r>
              <a:rPr lang="ru-RU" sz="2400" i="1" dirty="0" err="1">
                <a:solidFill>
                  <a:srgbClr val="FFC000"/>
                </a:solidFill>
              </a:rPr>
              <a:t>всички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колеги</a:t>
            </a:r>
            <a:r>
              <a:rPr lang="ru-RU" sz="2400" i="1" dirty="0">
                <a:solidFill>
                  <a:srgbClr val="FFC000"/>
                </a:solidFill>
              </a:rPr>
              <a:t> и </a:t>
            </a:r>
            <a:r>
              <a:rPr lang="ru-RU" sz="2400" i="1" dirty="0" err="1">
                <a:solidFill>
                  <a:srgbClr val="FFC000"/>
                </a:solidFill>
              </a:rPr>
              <a:t>образователните</a:t>
            </a:r>
            <a:r>
              <a:rPr lang="ru-RU" sz="2400" i="1" dirty="0">
                <a:solidFill>
                  <a:srgbClr val="FFC000"/>
                </a:solidFill>
              </a:rPr>
              <a:t> институции.</a:t>
            </a:r>
            <a:endParaRPr lang="bg-BG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791314" y="652136"/>
            <a:ext cx="5806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92D050"/>
                </a:solidFill>
              </a:rPr>
              <a:t>МЕТОДИЧЕСКА ДЕЙНОСТ</a:t>
            </a:r>
            <a:endParaRPr lang="bg-BG" sz="3600" b="1" i="1" dirty="0">
              <a:solidFill>
                <a:srgbClr val="92D05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548080" y="1625638"/>
            <a:ext cx="10729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 smtClean="0">
                <a:solidFill>
                  <a:srgbClr val="FFC000"/>
                </a:solidFill>
              </a:rPr>
              <a:t>Сложността</a:t>
            </a:r>
            <a:r>
              <a:rPr lang="ru-RU" sz="2400" i="1" dirty="0" smtClean="0">
                <a:solidFill>
                  <a:srgbClr val="FFC000"/>
                </a:solidFill>
              </a:rPr>
              <a:t> в </a:t>
            </a:r>
            <a:r>
              <a:rPr lang="ru-RU" sz="2400" i="1" dirty="0" err="1" smtClean="0">
                <a:solidFill>
                  <a:srgbClr val="FFC000"/>
                </a:solidFill>
              </a:rPr>
              <a:t>работата</a:t>
            </a:r>
            <a:r>
              <a:rPr lang="ru-RU" sz="2400" i="1" dirty="0" smtClean="0">
                <a:solidFill>
                  <a:srgbClr val="FFC000"/>
                </a:solidFill>
              </a:rPr>
              <a:t> на </a:t>
            </a:r>
            <a:r>
              <a:rPr lang="ru-RU" sz="2400" i="1" dirty="0" err="1" smtClean="0">
                <a:solidFill>
                  <a:srgbClr val="FFC000"/>
                </a:solidFill>
              </a:rPr>
              <a:t>началния</a:t>
            </a:r>
            <a:r>
              <a:rPr lang="ru-RU" sz="2400" i="1" dirty="0" smtClean="0">
                <a:solidFill>
                  <a:srgbClr val="FFC000"/>
                </a:solidFill>
              </a:rPr>
              <a:t> учител е предопределена от факта, че той </a:t>
            </a:r>
            <a:r>
              <a:rPr lang="ru-RU" sz="2400" i="1" dirty="0" err="1" smtClean="0">
                <a:solidFill>
                  <a:srgbClr val="FFC000"/>
                </a:solidFill>
              </a:rPr>
              <a:t>трябва</a:t>
            </a:r>
            <a:r>
              <a:rPr lang="ru-RU" sz="2400" i="1" dirty="0" smtClean="0">
                <a:solidFill>
                  <a:srgbClr val="FFC000"/>
                </a:solidFill>
              </a:rPr>
              <a:t> да </a:t>
            </a:r>
            <a:r>
              <a:rPr lang="ru-RU" sz="2400" i="1" dirty="0" err="1" smtClean="0">
                <a:solidFill>
                  <a:srgbClr val="FFC000"/>
                </a:solidFill>
              </a:rPr>
              <a:t>преподава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различни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учебни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предмети</a:t>
            </a:r>
            <a:r>
              <a:rPr lang="ru-RU" sz="2400" i="1" dirty="0" smtClean="0">
                <a:solidFill>
                  <a:srgbClr val="FFC000"/>
                </a:solidFill>
              </a:rPr>
              <a:t>, </a:t>
            </a:r>
            <a:r>
              <a:rPr lang="ru-RU" sz="2400" i="1" dirty="0" err="1" smtClean="0">
                <a:solidFill>
                  <a:srgbClr val="FFC000"/>
                </a:solidFill>
              </a:rPr>
              <a:t>изискващи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специфични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методи</a:t>
            </a:r>
            <a:r>
              <a:rPr lang="ru-RU" sz="2400" i="1" dirty="0" smtClean="0">
                <a:solidFill>
                  <a:srgbClr val="FFC000"/>
                </a:solidFill>
              </a:rPr>
              <a:t> за </a:t>
            </a:r>
            <a:r>
              <a:rPr lang="ru-RU" sz="2400" i="1" dirty="0" err="1" smtClean="0">
                <a:solidFill>
                  <a:srgbClr val="FFC000"/>
                </a:solidFill>
              </a:rPr>
              <a:t>преподаване</a:t>
            </a:r>
            <a:r>
              <a:rPr lang="ru-RU" sz="2400" i="1" dirty="0" smtClean="0">
                <a:solidFill>
                  <a:srgbClr val="FFC000"/>
                </a:solidFill>
              </a:rPr>
              <a:t> на </a:t>
            </a:r>
            <a:r>
              <a:rPr lang="ru-RU" sz="2400" i="1" dirty="0" err="1" smtClean="0">
                <a:solidFill>
                  <a:srgbClr val="FFC000"/>
                </a:solidFill>
              </a:rPr>
              <a:t>знанията</a:t>
            </a:r>
            <a:r>
              <a:rPr lang="ru-RU" sz="2400" i="1" dirty="0" smtClean="0">
                <a:solidFill>
                  <a:srgbClr val="FFC000"/>
                </a:solidFill>
              </a:rPr>
              <a:t>, а </a:t>
            </a:r>
            <a:r>
              <a:rPr lang="ru-RU" sz="2400" i="1" dirty="0" err="1" smtClean="0">
                <a:solidFill>
                  <a:srgbClr val="FFC000"/>
                </a:solidFill>
              </a:rPr>
              <a:t>също</a:t>
            </a:r>
            <a:r>
              <a:rPr lang="ru-RU" sz="2400" i="1" dirty="0" smtClean="0">
                <a:solidFill>
                  <a:srgbClr val="FFC000"/>
                </a:solidFill>
              </a:rPr>
              <a:t> и </a:t>
            </a:r>
            <a:r>
              <a:rPr lang="ru-RU" sz="2400" i="1" dirty="0" err="1" smtClean="0">
                <a:solidFill>
                  <a:srgbClr val="FFC000"/>
                </a:solidFill>
              </a:rPr>
              <a:t>различни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методи</a:t>
            </a:r>
            <a:r>
              <a:rPr lang="ru-RU" sz="2400" i="1" dirty="0" smtClean="0">
                <a:solidFill>
                  <a:srgbClr val="FFC000"/>
                </a:solidFill>
              </a:rPr>
              <a:t> за </a:t>
            </a:r>
            <a:r>
              <a:rPr lang="ru-RU" sz="2400" i="1" dirty="0" err="1" smtClean="0">
                <a:solidFill>
                  <a:srgbClr val="FFC000"/>
                </a:solidFill>
              </a:rPr>
              <a:t>тяхното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оценяване</a:t>
            </a:r>
            <a:r>
              <a:rPr lang="ru-RU" sz="2400" i="1" dirty="0" smtClean="0">
                <a:solidFill>
                  <a:srgbClr val="FFC000"/>
                </a:solidFill>
              </a:rPr>
              <a:t>. </a:t>
            </a:r>
            <a:r>
              <a:rPr lang="ru-RU" sz="2400" i="1" dirty="0" err="1" smtClean="0">
                <a:solidFill>
                  <a:srgbClr val="FFC000"/>
                </a:solidFill>
              </a:rPr>
              <a:t>Ето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защо</a:t>
            </a:r>
            <a:r>
              <a:rPr lang="ru-RU" sz="2400" i="1" dirty="0" smtClean="0">
                <a:solidFill>
                  <a:srgbClr val="FFC000"/>
                </a:solidFill>
              </a:rPr>
              <a:t> е важно </a:t>
            </a:r>
            <a:r>
              <a:rPr lang="ru-RU" sz="2400" i="1" dirty="0" err="1" smtClean="0">
                <a:solidFill>
                  <a:srgbClr val="FFC000"/>
                </a:solidFill>
              </a:rPr>
              <a:t>прилагането</a:t>
            </a:r>
            <a:r>
              <a:rPr lang="ru-RU" sz="2400" i="1" dirty="0" smtClean="0">
                <a:solidFill>
                  <a:srgbClr val="FFC000"/>
                </a:solidFill>
              </a:rPr>
              <a:t> на </a:t>
            </a:r>
            <a:r>
              <a:rPr lang="ru-RU" sz="2400" i="1" dirty="0" err="1" smtClean="0">
                <a:solidFill>
                  <a:srgbClr val="FFC000"/>
                </a:solidFill>
              </a:rPr>
              <a:t>всички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дидактични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методи</a:t>
            </a:r>
            <a:r>
              <a:rPr lang="ru-RU" sz="2400" i="1" dirty="0" smtClean="0">
                <a:solidFill>
                  <a:srgbClr val="FFC000"/>
                </a:solidFill>
              </a:rPr>
              <a:t> в </a:t>
            </a:r>
            <a:r>
              <a:rPr lang="ru-RU" sz="2400" i="1" dirty="0" err="1" smtClean="0">
                <a:solidFill>
                  <a:srgbClr val="FFC000"/>
                </a:solidFill>
              </a:rPr>
              <a:t>цялото</a:t>
            </a:r>
            <a:r>
              <a:rPr lang="ru-RU" sz="2400" i="1" dirty="0" smtClean="0">
                <a:solidFill>
                  <a:srgbClr val="FFC000"/>
                </a:solidFill>
              </a:rPr>
              <a:t> им многообразие – </a:t>
            </a:r>
            <a:r>
              <a:rPr lang="ru-RU" sz="2400" i="1" dirty="0" err="1" smtClean="0">
                <a:solidFill>
                  <a:srgbClr val="FFC000"/>
                </a:solidFill>
              </a:rPr>
              <a:t>разказ</a:t>
            </a:r>
            <a:r>
              <a:rPr lang="ru-RU" sz="2400" i="1" dirty="0" smtClean="0">
                <a:solidFill>
                  <a:srgbClr val="FFC000"/>
                </a:solidFill>
              </a:rPr>
              <a:t>, беседа, диалог, наблюдение, демонстрация, практически упражнения и занятия, а </a:t>
            </a:r>
            <a:r>
              <a:rPr lang="ru-RU" sz="2400" i="1" dirty="0" err="1" smtClean="0">
                <a:solidFill>
                  <a:srgbClr val="FFC000"/>
                </a:solidFill>
              </a:rPr>
              <a:t>също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така</a:t>
            </a:r>
            <a:r>
              <a:rPr lang="ru-RU" sz="2400" i="1" dirty="0" smtClean="0">
                <a:solidFill>
                  <a:srgbClr val="FFC000"/>
                </a:solidFill>
              </a:rPr>
              <a:t> и устно </a:t>
            </a:r>
            <a:r>
              <a:rPr lang="ru-RU" sz="2400" i="1" dirty="0" err="1" smtClean="0">
                <a:solidFill>
                  <a:srgbClr val="FFC000"/>
                </a:solidFill>
              </a:rPr>
              <a:t>изпитване</a:t>
            </a:r>
            <a:r>
              <a:rPr lang="ru-RU" sz="2400" i="1" dirty="0" smtClean="0">
                <a:solidFill>
                  <a:srgbClr val="FFC000"/>
                </a:solidFill>
              </a:rPr>
              <a:t>, </a:t>
            </a:r>
            <a:r>
              <a:rPr lang="ru-RU" sz="2400" i="1" dirty="0" err="1" smtClean="0">
                <a:solidFill>
                  <a:srgbClr val="FFC000"/>
                </a:solidFill>
              </a:rPr>
              <a:t>писмено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изпитване</a:t>
            </a:r>
            <a:r>
              <a:rPr lang="ru-RU" sz="2400" i="1" dirty="0" smtClean="0">
                <a:solidFill>
                  <a:srgbClr val="FFC000"/>
                </a:solidFill>
              </a:rPr>
              <a:t>, диктовка, </a:t>
            </a:r>
            <a:r>
              <a:rPr lang="ru-RU" sz="2400" i="1" dirty="0" err="1" smtClean="0">
                <a:solidFill>
                  <a:srgbClr val="FFC000"/>
                </a:solidFill>
              </a:rPr>
              <a:t>контролна</a:t>
            </a:r>
            <a:r>
              <a:rPr lang="ru-RU" sz="2400" i="1" dirty="0" smtClean="0">
                <a:solidFill>
                  <a:srgbClr val="FFC000"/>
                </a:solidFill>
              </a:rPr>
              <a:t> работа, тест и др. </a:t>
            </a:r>
          </a:p>
          <a:p>
            <a:pPr algn="just"/>
            <a:r>
              <a:rPr lang="ru-RU" sz="2400" i="1" dirty="0" err="1" smtClean="0">
                <a:solidFill>
                  <a:srgbClr val="FFC000"/>
                </a:solidFill>
              </a:rPr>
              <a:t>Според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нуждите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използвам</a:t>
            </a:r>
            <a:r>
              <a:rPr lang="ru-RU" sz="2400" i="1" dirty="0" smtClean="0">
                <a:solidFill>
                  <a:srgbClr val="FFC000"/>
                </a:solidFill>
              </a:rPr>
              <a:t> и </a:t>
            </a:r>
            <a:r>
              <a:rPr lang="ru-RU" sz="2400" i="1" dirty="0" err="1" smtClean="0">
                <a:solidFill>
                  <a:srgbClr val="FFC000"/>
                </a:solidFill>
              </a:rPr>
              <a:t>методите</a:t>
            </a:r>
            <a:r>
              <a:rPr lang="ru-RU" sz="2400" i="1" dirty="0" smtClean="0">
                <a:solidFill>
                  <a:srgbClr val="FFC000"/>
                </a:solidFill>
              </a:rPr>
              <a:t> на </a:t>
            </a:r>
            <a:r>
              <a:rPr lang="ru-RU" sz="2400" i="1" dirty="0" err="1" smtClean="0">
                <a:solidFill>
                  <a:srgbClr val="FFC000"/>
                </a:solidFill>
              </a:rPr>
              <a:t>индивидуалната</a:t>
            </a:r>
            <a:r>
              <a:rPr lang="ru-RU" sz="2400" i="1" dirty="0" smtClean="0">
                <a:solidFill>
                  <a:srgbClr val="FFC000"/>
                </a:solidFill>
              </a:rPr>
              <a:t> и </a:t>
            </a:r>
            <a:r>
              <a:rPr lang="ru-RU" sz="2400" i="1" dirty="0" err="1" smtClean="0">
                <a:solidFill>
                  <a:srgbClr val="FFC000"/>
                </a:solidFill>
              </a:rPr>
              <a:t>груповата</a:t>
            </a:r>
            <a:r>
              <a:rPr lang="ru-RU" sz="2400" i="1" dirty="0" smtClean="0">
                <a:solidFill>
                  <a:srgbClr val="FFC000"/>
                </a:solidFill>
              </a:rPr>
              <a:t> работа. Стремя се </a:t>
            </a:r>
            <a:r>
              <a:rPr lang="ru-RU" sz="2400" i="1" dirty="0" err="1" smtClean="0">
                <a:solidFill>
                  <a:srgbClr val="FFC000"/>
                </a:solidFill>
              </a:rPr>
              <a:t>непрекъснато</a:t>
            </a:r>
            <a:r>
              <a:rPr lang="ru-RU" sz="2400" i="1" dirty="0" smtClean="0">
                <a:solidFill>
                  <a:srgbClr val="FFC000"/>
                </a:solidFill>
              </a:rPr>
              <a:t> да </a:t>
            </a:r>
            <a:r>
              <a:rPr lang="ru-RU" sz="2400" i="1" dirty="0" err="1" smtClean="0">
                <a:solidFill>
                  <a:srgbClr val="FFC000"/>
                </a:solidFill>
              </a:rPr>
              <a:t>включвам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всички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ученици</a:t>
            </a:r>
            <a:r>
              <a:rPr lang="ru-RU" sz="2400" i="1" dirty="0" smtClean="0">
                <a:solidFill>
                  <a:srgbClr val="FFC000"/>
                </a:solidFill>
              </a:rPr>
              <a:t> в </a:t>
            </a:r>
            <a:r>
              <a:rPr lang="ru-RU" sz="2400" i="1" dirty="0" err="1" smtClean="0">
                <a:solidFill>
                  <a:srgbClr val="FFC000"/>
                </a:solidFill>
              </a:rPr>
              <a:t>познавателния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процес</a:t>
            </a:r>
            <a:r>
              <a:rPr lang="ru-RU" sz="2400" i="1" dirty="0" smtClean="0">
                <a:solidFill>
                  <a:srgbClr val="FFC000"/>
                </a:solidFill>
              </a:rPr>
              <a:t>, </a:t>
            </a:r>
            <a:r>
              <a:rPr lang="ru-RU" sz="2400" i="1" dirty="0" err="1" smtClean="0">
                <a:solidFill>
                  <a:srgbClr val="FFC000"/>
                </a:solidFill>
              </a:rPr>
              <a:t>според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техните</a:t>
            </a:r>
            <a:r>
              <a:rPr lang="ru-RU" sz="2400" i="1" dirty="0" smtClean="0">
                <a:solidFill>
                  <a:srgbClr val="FFC000"/>
                </a:solidFill>
              </a:rPr>
              <a:t> потребности, </a:t>
            </a:r>
            <a:r>
              <a:rPr lang="ru-RU" sz="2400" i="1" dirty="0" err="1" smtClean="0">
                <a:solidFill>
                  <a:srgbClr val="FFC000"/>
                </a:solidFill>
              </a:rPr>
              <a:t>като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целта</a:t>
            </a:r>
            <a:r>
              <a:rPr lang="ru-RU" sz="2400" i="1" dirty="0" smtClean="0">
                <a:solidFill>
                  <a:srgbClr val="FFC000"/>
                </a:solidFill>
              </a:rPr>
              <a:t> е развитие и </a:t>
            </a:r>
            <a:r>
              <a:rPr lang="ru-RU" sz="2400" i="1" dirty="0" err="1" smtClean="0">
                <a:solidFill>
                  <a:srgbClr val="FFC000"/>
                </a:solidFill>
              </a:rPr>
              <a:t>напредък</a:t>
            </a:r>
            <a:r>
              <a:rPr lang="ru-RU" sz="2400" i="1" dirty="0" smtClean="0">
                <a:solidFill>
                  <a:srgbClr val="FFC000"/>
                </a:solidFill>
              </a:rPr>
              <a:t>, </a:t>
            </a:r>
            <a:r>
              <a:rPr lang="ru-RU" sz="2400" i="1" dirty="0" err="1" smtClean="0">
                <a:solidFill>
                  <a:srgbClr val="FFC000"/>
                </a:solidFill>
              </a:rPr>
              <a:t>както</a:t>
            </a:r>
            <a:r>
              <a:rPr lang="ru-RU" sz="2400" i="1" dirty="0" smtClean="0">
                <a:solidFill>
                  <a:srgbClr val="FFC000"/>
                </a:solidFill>
              </a:rPr>
              <a:t> за </a:t>
            </a:r>
            <a:r>
              <a:rPr lang="ru-RU" sz="2400" i="1" dirty="0" err="1" smtClean="0">
                <a:solidFill>
                  <a:srgbClr val="FFC000"/>
                </a:solidFill>
              </a:rPr>
              <a:t>изоставащите</a:t>
            </a:r>
            <a:r>
              <a:rPr lang="ru-RU" sz="2400" i="1" dirty="0" smtClean="0">
                <a:solidFill>
                  <a:srgbClr val="FFC000"/>
                </a:solidFill>
              </a:rPr>
              <a:t>, </a:t>
            </a:r>
            <a:r>
              <a:rPr lang="ru-RU" sz="2400" i="1" dirty="0" err="1" smtClean="0">
                <a:solidFill>
                  <a:srgbClr val="FFC000"/>
                </a:solidFill>
              </a:rPr>
              <a:t>така</a:t>
            </a:r>
            <a:r>
              <a:rPr lang="ru-RU" sz="2400" i="1" dirty="0" smtClean="0">
                <a:solidFill>
                  <a:srgbClr val="FFC000"/>
                </a:solidFill>
              </a:rPr>
              <a:t> и за по – </a:t>
            </a:r>
            <a:r>
              <a:rPr lang="ru-RU" sz="2400" i="1" dirty="0" err="1" smtClean="0">
                <a:solidFill>
                  <a:srgbClr val="FFC000"/>
                </a:solidFill>
              </a:rPr>
              <a:t>изявените</a:t>
            </a:r>
            <a:r>
              <a:rPr lang="ru-RU" sz="2400" i="1" dirty="0" smtClean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ученици</a:t>
            </a:r>
            <a:r>
              <a:rPr lang="ru-RU" sz="2400" i="1" dirty="0" smtClean="0">
                <a:solidFill>
                  <a:srgbClr val="FFC000"/>
                </a:solidFill>
              </a:rPr>
              <a:t>.</a:t>
            </a:r>
            <a:endParaRPr lang="bg-BG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581636" y="474254"/>
            <a:ext cx="9627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1" u="none" strike="noStrike" kern="0" cap="none" spc="-5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МЕТОДИЧЕСКИ</a:t>
            </a:r>
            <a:r>
              <a:rPr lang="bg-BG" sz="3600" b="1" i="1" kern="0" spc="-75" dirty="0">
                <a:solidFill>
                  <a:srgbClr val="92D050"/>
                </a:solidFill>
                <a:latin typeface="+mj-lt"/>
                <a:ea typeface="+mj-ea"/>
                <a:cs typeface="Arial"/>
              </a:rPr>
              <a:t> </a:t>
            </a:r>
            <a:r>
              <a:rPr kumimoji="0" lang="bg-BG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МАТЕРИАЛИ</a:t>
            </a:r>
            <a:endParaRPr kumimoji="0" lang="bg-BG" sz="36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30864" y="1269115"/>
            <a:ext cx="1092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FFC000"/>
                </a:solidFill>
              </a:rPr>
              <a:t>Образователни</a:t>
            </a:r>
            <a:r>
              <a:rPr lang="ru-RU" sz="2400" dirty="0">
                <a:solidFill>
                  <a:srgbClr val="FFC000"/>
                </a:solidFill>
              </a:rPr>
              <a:t> и </a:t>
            </a:r>
            <a:r>
              <a:rPr lang="ru-RU" sz="2400" dirty="0" err="1">
                <a:solidFill>
                  <a:srgbClr val="FFC000"/>
                </a:solidFill>
              </a:rPr>
              <a:t>учебни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планове</a:t>
            </a:r>
            <a:r>
              <a:rPr lang="ru-RU" sz="2400" dirty="0">
                <a:solidFill>
                  <a:srgbClr val="FFC000"/>
                </a:solidFill>
              </a:rPr>
              <a:t> и </a:t>
            </a:r>
            <a:r>
              <a:rPr lang="ru-RU" sz="2400" dirty="0" err="1">
                <a:solidFill>
                  <a:srgbClr val="FFC000"/>
                </a:solidFill>
              </a:rPr>
              <a:t>програми</a:t>
            </a:r>
            <a:r>
              <a:rPr lang="ru-RU" sz="2400" dirty="0">
                <a:solidFill>
                  <a:srgbClr val="FFC000"/>
                </a:solidFill>
              </a:rPr>
              <a:t>;  </a:t>
            </a:r>
            <a:r>
              <a:rPr lang="ru-RU" sz="2400" dirty="0" err="1">
                <a:solidFill>
                  <a:srgbClr val="FFC000"/>
                </a:solidFill>
              </a:rPr>
              <a:t>учебно</a:t>
            </a:r>
            <a:r>
              <a:rPr lang="ru-RU" sz="2400" dirty="0">
                <a:solidFill>
                  <a:srgbClr val="FFC000"/>
                </a:solidFill>
              </a:rPr>
              <a:t> – </a:t>
            </a:r>
            <a:r>
              <a:rPr lang="ru-RU" sz="2400" dirty="0" err="1">
                <a:solidFill>
                  <a:srgbClr val="FFC000"/>
                </a:solidFill>
              </a:rPr>
              <a:t>методическа</a:t>
            </a:r>
            <a:r>
              <a:rPr lang="ru-RU" sz="2400" dirty="0">
                <a:solidFill>
                  <a:srgbClr val="FFC000"/>
                </a:solidFill>
              </a:rPr>
              <a:t> литература; </a:t>
            </a:r>
            <a:r>
              <a:rPr lang="ru-RU" sz="2400" dirty="0" err="1">
                <a:solidFill>
                  <a:srgbClr val="FFC000"/>
                </a:solidFill>
              </a:rPr>
              <a:t>научни</a:t>
            </a:r>
            <a:r>
              <a:rPr lang="ru-RU" sz="2400" dirty="0">
                <a:solidFill>
                  <a:srgbClr val="FFC000"/>
                </a:solidFill>
              </a:rPr>
              <a:t>  разработки; </a:t>
            </a:r>
            <a:r>
              <a:rPr lang="ru-RU" sz="2400" dirty="0" err="1">
                <a:solidFill>
                  <a:srgbClr val="FFC000"/>
                </a:solidFill>
              </a:rPr>
              <a:t>реферати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FFC000"/>
                </a:solidFill>
              </a:rPr>
              <a:t>Следене</a:t>
            </a:r>
            <a:r>
              <a:rPr lang="ru-RU" sz="2400" dirty="0">
                <a:solidFill>
                  <a:srgbClr val="FFC000"/>
                </a:solidFill>
              </a:rPr>
              <a:t> на </a:t>
            </a:r>
            <a:r>
              <a:rPr lang="ru-RU" sz="2400" dirty="0" err="1">
                <a:solidFill>
                  <a:srgbClr val="FFC000"/>
                </a:solidFill>
              </a:rPr>
              <a:t>всички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актуални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документи,публикувани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в МОН;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FFC000"/>
                </a:solidFill>
              </a:rPr>
              <a:t>Учебници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учебни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помагала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табла</a:t>
            </a:r>
            <a:r>
              <a:rPr lang="ru-RU" sz="2400" dirty="0">
                <a:solidFill>
                  <a:srgbClr val="FFC000"/>
                </a:solidFill>
              </a:rPr>
              <a:t> и </a:t>
            </a:r>
            <a:r>
              <a:rPr lang="ru-RU" sz="2400" dirty="0" err="1">
                <a:solidFill>
                  <a:srgbClr val="FFC000"/>
                </a:solidFill>
              </a:rPr>
              <a:t>други</a:t>
            </a:r>
            <a:r>
              <a:rPr lang="ru-RU" sz="2400" dirty="0">
                <a:solidFill>
                  <a:srgbClr val="FFC000"/>
                </a:solidFill>
              </a:rPr>
              <a:t>  </a:t>
            </a:r>
            <a:r>
              <a:rPr lang="ru-RU" sz="2400" dirty="0" err="1">
                <a:solidFill>
                  <a:srgbClr val="FFC000"/>
                </a:solidFill>
              </a:rPr>
              <a:t>дидактични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материали</a:t>
            </a:r>
            <a:r>
              <a:rPr lang="ru-RU" sz="2400" dirty="0">
                <a:solidFill>
                  <a:srgbClr val="FFC000"/>
                </a:solidFill>
              </a:rPr>
              <a:t>, в </a:t>
            </a:r>
            <a:r>
              <a:rPr lang="ru-RU" sz="2400" dirty="0" err="1">
                <a:solidFill>
                  <a:srgbClr val="FFC000"/>
                </a:solidFill>
              </a:rPr>
              <a:t>съответствие</a:t>
            </a:r>
            <a:r>
              <a:rPr lang="ru-RU" sz="2400" dirty="0">
                <a:solidFill>
                  <a:srgbClr val="FFC000"/>
                </a:solidFill>
              </a:rPr>
              <a:t> с  </a:t>
            </a:r>
            <a:r>
              <a:rPr lang="ru-RU" sz="2400" dirty="0" err="1">
                <a:solidFill>
                  <a:srgbClr val="FFC000"/>
                </a:solidFill>
              </a:rPr>
              <a:t>приетите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към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настоящия</a:t>
            </a:r>
            <a:r>
              <a:rPr lang="ru-RU" sz="2400" dirty="0">
                <a:solidFill>
                  <a:srgbClr val="FFC000"/>
                </a:solidFill>
              </a:rPr>
              <a:t> момент </a:t>
            </a:r>
            <a:r>
              <a:rPr lang="ru-RU" sz="2400" dirty="0" err="1">
                <a:solidFill>
                  <a:srgbClr val="FFC000"/>
                </a:solidFill>
              </a:rPr>
              <a:t>учебни</a:t>
            </a:r>
            <a:r>
              <a:rPr lang="ru-RU" sz="2400" dirty="0">
                <a:solidFill>
                  <a:srgbClr val="FFC000"/>
                </a:solidFill>
              </a:rPr>
              <a:t>  </a:t>
            </a:r>
            <a:r>
              <a:rPr lang="ru-RU" sz="2400" dirty="0" err="1">
                <a:solidFill>
                  <a:srgbClr val="FFC000"/>
                </a:solidFill>
              </a:rPr>
              <a:t>планове</a:t>
            </a:r>
            <a:r>
              <a:rPr lang="ru-RU" sz="2400" dirty="0">
                <a:solidFill>
                  <a:srgbClr val="FFC00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C000"/>
                </a:solidFill>
              </a:rPr>
              <a:t>Участие в </a:t>
            </a:r>
            <a:r>
              <a:rPr lang="ru-RU" sz="2400" dirty="0" err="1">
                <a:solidFill>
                  <a:srgbClr val="FFC000"/>
                </a:solidFill>
              </a:rPr>
              <a:t>квалификационни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курсове</a:t>
            </a:r>
            <a:r>
              <a:rPr lang="ru-RU" sz="2400" dirty="0">
                <a:solidFill>
                  <a:srgbClr val="FFC000"/>
                </a:solidFill>
              </a:rPr>
              <a:t>, обучения и  </a:t>
            </a:r>
            <a:r>
              <a:rPr lang="ru-RU" sz="2400" dirty="0" err="1">
                <a:solidFill>
                  <a:srgbClr val="FFC000"/>
                </a:solidFill>
              </a:rPr>
              <a:t>програми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746">
            <a:off x="1674902" y="3806724"/>
            <a:ext cx="2279480" cy="273175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9668">
            <a:off x="6186138" y="3887280"/>
            <a:ext cx="1954677" cy="257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асети">
  <a:themeElements>
    <a:clrScheme name="Фасети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Фасе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747</TotalTime>
  <Words>961</Words>
  <Application>Microsoft Office PowerPoint</Application>
  <PresentationFormat>Широк екран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Фасети</vt:lpstr>
      <vt:lpstr>ПРОФЕСИОНАЛНО  ПОРТФОЛИО  НА УЧИТЕЛЯ</vt:lpstr>
      <vt:lpstr>Презентация на PowerPoint</vt:lpstr>
      <vt:lpstr>Лична информация  </vt:lpstr>
      <vt:lpstr>Мотиви за изготвяне на  моето портфолио</vt:lpstr>
      <vt:lpstr>МОЯТА ФИЛОСОФИЯ КАТО  УЧИТЕЛ</vt:lpstr>
      <vt:lpstr>Презентация на PowerPoint</vt:lpstr>
      <vt:lpstr>ПЕДАГОГИЧЕСКА ДЕЙНОСТ  </vt:lpstr>
      <vt:lpstr>Презентация на PowerPoint</vt:lpstr>
      <vt:lpstr>Презентация на PowerPoint</vt:lpstr>
      <vt:lpstr>ПРОФЕСИОНАЛЕН ОПИТ</vt:lpstr>
      <vt:lpstr>Методи на преподаване</vt:lpstr>
      <vt:lpstr>Презентация на PowerPoint</vt:lpstr>
      <vt:lpstr>Снимков материал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ПРОФЕСИОНАЛНО  ПОРТФОЛИО  НА УЧИТЕЛЯ</dc:title>
  <dc:creator>Steli</dc:creator>
  <cp:lastModifiedBy>Steli</cp:lastModifiedBy>
  <cp:revision>27</cp:revision>
  <dcterms:created xsi:type="dcterms:W3CDTF">2022-11-10T06:57:55Z</dcterms:created>
  <dcterms:modified xsi:type="dcterms:W3CDTF">2025-03-21T07:45:12Z</dcterms:modified>
</cp:coreProperties>
</file>