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4F1457-1D35-4538-BFB1-BED64A8A080B}" type="datetimeFigureOut">
              <a:rPr lang="bg-BG" smtClean="0"/>
              <a:t>24.11.2024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7A83D0-CF69-4EB7-BDB2-D25019A9CA53}" type="slidenum">
              <a:rPr lang="bg-BG" smtClean="0"/>
              <a:t>‹#›</a:t>
            </a:fld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19122"/>
            <a:ext cx="2328292" cy="3371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8350696" cy="619268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ПРОФЕСИОНАЛНО</a:t>
            </a:r>
            <a:br>
              <a:rPr lang="ru-RU" sz="60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</a:br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ПОРТФОЛИО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          </a:t>
            </a:r>
            <a:r>
              <a:rPr lang="ru-RU" dirty="0"/>
              <a:t>на </a:t>
            </a:r>
            <a:br>
              <a:rPr lang="ru-RU" dirty="0"/>
            </a:br>
            <a:r>
              <a:rPr lang="en-US" dirty="0"/>
              <a:t>               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АТАНАСКА МИХАЛЕВА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          </a:t>
            </a:r>
            <a:r>
              <a:rPr lang="bg-BG" b="1" dirty="0">
                <a:solidFill>
                  <a:schemeClr val="accent2">
                    <a:lumMod val="50000"/>
                  </a:schemeClr>
                </a:solidFill>
              </a:rPr>
              <a:t>старши</a:t>
            </a:r>
            <a:r>
              <a:rPr lang="bg-BG" dirty="0"/>
              <a:t> </a:t>
            </a:r>
            <a:r>
              <a:rPr lang="ru-RU" b="1" dirty="0" err="1">
                <a:solidFill>
                  <a:srgbClr val="002060"/>
                </a:solidFill>
              </a:rPr>
              <a:t>учител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                </a:t>
            </a:r>
            <a:r>
              <a:rPr lang="ru-RU" b="1" dirty="0" err="1">
                <a:solidFill>
                  <a:srgbClr val="002060"/>
                </a:solidFill>
              </a:rPr>
              <a:t>НУ»Св.Св.Кирил</a:t>
            </a:r>
            <a:r>
              <a:rPr lang="ru-RU" b="1" dirty="0">
                <a:solidFill>
                  <a:srgbClr val="002060"/>
                </a:solidFill>
              </a:rPr>
              <a:t> и </a:t>
            </a:r>
            <a:r>
              <a:rPr lang="ru-RU" b="1" dirty="0" err="1">
                <a:solidFill>
                  <a:srgbClr val="002060"/>
                </a:solidFill>
              </a:rPr>
              <a:t>Методий</a:t>
            </a:r>
            <a:r>
              <a:rPr lang="ru-RU" b="1" dirty="0">
                <a:solidFill>
                  <a:srgbClr val="002060"/>
                </a:solidFill>
              </a:rPr>
              <a:t>»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         </a:t>
            </a:r>
            <a:r>
              <a:rPr lang="ru-RU" b="1" dirty="0" err="1">
                <a:solidFill>
                  <a:srgbClr val="002060"/>
                </a:solidFill>
              </a:rPr>
              <a:t>Тополовград</a:t>
            </a:r>
            <a:endParaRPr lang="bg-BG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91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7776863" cy="227958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g-BG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 pitchFamily="18" charset="0"/>
              </a:rPr>
              <a:t>СЕРТИФИКАТИ И УДОСТОВЕРЕНИЯ</a:t>
            </a:r>
          </a:p>
        </p:txBody>
      </p:sp>
    </p:spTree>
    <p:extLst>
      <p:ext uri="{BB962C8B-B14F-4D97-AF65-F5344CB8AC3E}">
        <p14:creationId xmlns:p14="http://schemas.microsoft.com/office/powerpoint/2010/main" val="1673618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ов контейнер 14"/>
          <p:cNvSpPr>
            <a:spLocks noGrp="1"/>
          </p:cNvSpPr>
          <p:nvPr>
            <p:ph type="body" sz="half" idx="2"/>
          </p:nvPr>
        </p:nvSpPr>
        <p:spPr>
          <a:xfrm>
            <a:off x="179512" y="4869160"/>
            <a:ext cx="4752528" cy="1905001"/>
          </a:xfrm>
        </p:spPr>
        <p:txBody>
          <a:bodyPr>
            <a:normAutofit/>
          </a:bodyPr>
          <a:lstStyle/>
          <a:p>
            <a:r>
              <a:rPr lang="bg-BG" sz="2400" dirty="0">
                <a:latin typeface="Constantia" pitchFamily="18" charset="0"/>
              </a:rPr>
              <a:t>Придобита  Пета квалификационна степен</a:t>
            </a:r>
          </a:p>
        </p:txBody>
      </p:sp>
      <p:sp>
        <p:nvSpPr>
          <p:cNvPr id="13" name="Заглавие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2378089" cy="359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69" y="404664"/>
            <a:ext cx="2795211" cy="372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595" y="306355"/>
            <a:ext cx="2942674" cy="392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Картина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8037" y="3665645"/>
            <a:ext cx="364840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67201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xmlns="" id="{8755CE32-53C1-4945-8EB6-7798D336F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xmlns="" id="{D12E738C-45A3-4545-8A92-EBD99974F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8" name="Картина 7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A17F74B3-BB72-45FD-87B3-33E6B54AE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33" y="825500"/>
            <a:ext cx="3905250" cy="5207000"/>
          </a:xfrm>
          <a:prstGeom prst="rect">
            <a:avLst/>
          </a:prstGeom>
        </p:spPr>
      </p:pic>
      <p:pic>
        <p:nvPicPr>
          <p:cNvPr id="18" name="Картина 17" descr="Картина, която съдържа текст&#10;&#10;Описанието е генерирано автоматично">
            <a:extLst>
              <a:ext uri="{FF2B5EF4-FFF2-40B4-BE49-F238E27FC236}">
                <a16:creationId xmlns:a16="http://schemas.microsoft.com/office/drawing/2014/main" xmlns="" id="{586E9137-7113-4662-8432-2139D9751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9" y="338666"/>
            <a:ext cx="4307254" cy="57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9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79512" y="1437448"/>
            <a:ext cx="8784976" cy="42238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‘</a:t>
            </a:r>
            <a:r>
              <a:rPr lang="ru-RU" sz="3600" b="1" dirty="0">
                <a:solidFill>
                  <a:srgbClr val="002060"/>
                </a:solidFill>
                <a:latin typeface="Constantia" pitchFamily="18" charset="0"/>
              </a:rPr>
              <a:t>’За да </a:t>
            </a:r>
            <a:r>
              <a:rPr lang="ru-RU" sz="3600" b="1" dirty="0" err="1">
                <a:solidFill>
                  <a:srgbClr val="002060"/>
                </a:solidFill>
                <a:latin typeface="Constantia" pitchFamily="18" charset="0"/>
              </a:rPr>
              <a:t>бъдеш</a:t>
            </a:r>
            <a:r>
              <a:rPr lang="ru-RU" sz="36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nstantia" pitchFamily="18" charset="0"/>
              </a:rPr>
              <a:t>добър</a:t>
            </a:r>
            <a:r>
              <a:rPr lang="ru-RU" sz="36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nstantia" pitchFamily="18" charset="0"/>
              </a:rPr>
              <a:t>преподавател</a:t>
            </a:r>
            <a:r>
              <a:rPr lang="ru-RU" sz="3600" b="1" dirty="0">
                <a:solidFill>
                  <a:srgbClr val="002060"/>
                </a:solidFill>
                <a:latin typeface="Constantia" pitchFamily="18" charset="0"/>
              </a:rPr>
              <a:t>,</a:t>
            </a:r>
          </a:p>
          <a:p>
            <a:r>
              <a:rPr lang="ru-RU" sz="3600" b="1" dirty="0">
                <a:solidFill>
                  <a:srgbClr val="002060"/>
                </a:solidFill>
                <a:latin typeface="Constantia" pitchFamily="18" charset="0"/>
              </a:rPr>
              <a:t>необходимо е да </a:t>
            </a:r>
            <a:r>
              <a:rPr lang="ru-RU" sz="3600" b="1" dirty="0" err="1">
                <a:solidFill>
                  <a:srgbClr val="002060"/>
                </a:solidFill>
                <a:latin typeface="Constantia" pitchFamily="18" charset="0"/>
              </a:rPr>
              <a:t>обичаш</a:t>
            </a:r>
            <a:r>
              <a:rPr lang="ru-RU" sz="3600" b="1" dirty="0">
                <a:solidFill>
                  <a:srgbClr val="002060"/>
                </a:solidFill>
                <a:latin typeface="Constantia" pitchFamily="18" charset="0"/>
              </a:rPr>
              <a:t> </a:t>
            </a:r>
            <a:r>
              <a:rPr lang="ru-RU" sz="3600" b="1" dirty="0" err="1">
                <a:solidFill>
                  <a:srgbClr val="002060"/>
                </a:solidFill>
                <a:latin typeface="Constantia" pitchFamily="18" charset="0"/>
              </a:rPr>
              <a:t>това</a:t>
            </a:r>
            <a:r>
              <a:rPr lang="ru-RU" sz="3600" b="1" dirty="0">
                <a:solidFill>
                  <a:srgbClr val="002060"/>
                </a:solidFill>
                <a:latin typeface="Constantia" pitchFamily="18" charset="0"/>
              </a:rPr>
              <a:t>, </a:t>
            </a:r>
            <a:r>
              <a:rPr lang="ru-RU" sz="3600" b="1" dirty="0" err="1">
                <a:solidFill>
                  <a:srgbClr val="002060"/>
                </a:solidFill>
                <a:latin typeface="Constantia" pitchFamily="18" charset="0"/>
              </a:rPr>
              <a:t>което</a:t>
            </a:r>
            <a:endParaRPr lang="ru-RU" sz="3600" b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3600" b="1" dirty="0" err="1">
                <a:solidFill>
                  <a:srgbClr val="002060"/>
                </a:solidFill>
                <a:latin typeface="Constantia" pitchFamily="18" charset="0"/>
              </a:rPr>
              <a:t>преподаваш</a:t>
            </a:r>
            <a:r>
              <a:rPr lang="ru-RU" sz="3600" b="1" dirty="0">
                <a:solidFill>
                  <a:srgbClr val="002060"/>
                </a:solidFill>
                <a:latin typeface="Constantia" pitchFamily="18" charset="0"/>
              </a:rPr>
              <a:t>, и </a:t>
            </a:r>
            <a:r>
              <a:rPr lang="ru-RU" sz="3600" b="1" dirty="0" err="1">
                <a:solidFill>
                  <a:srgbClr val="002060"/>
                </a:solidFill>
                <a:latin typeface="Constantia" pitchFamily="18" charset="0"/>
              </a:rPr>
              <a:t>тези</a:t>
            </a:r>
            <a:r>
              <a:rPr lang="ru-RU" sz="3600" b="1" dirty="0">
                <a:solidFill>
                  <a:srgbClr val="002060"/>
                </a:solidFill>
                <a:latin typeface="Constantia" pitchFamily="18" charset="0"/>
              </a:rPr>
              <a:t>, на </a:t>
            </a:r>
            <a:r>
              <a:rPr lang="ru-RU" sz="3600" b="1" dirty="0" err="1">
                <a:solidFill>
                  <a:srgbClr val="002060"/>
                </a:solidFill>
                <a:latin typeface="Constantia" pitchFamily="18" charset="0"/>
              </a:rPr>
              <a:t>които</a:t>
            </a:r>
            <a:endParaRPr lang="ru-RU" sz="3600" b="1" dirty="0">
              <a:solidFill>
                <a:srgbClr val="002060"/>
              </a:solidFill>
              <a:latin typeface="Constantia" pitchFamily="18" charset="0"/>
            </a:endParaRPr>
          </a:p>
          <a:p>
            <a:r>
              <a:rPr lang="ru-RU" sz="3600" b="1" dirty="0" err="1">
                <a:solidFill>
                  <a:srgbClr val="002060"/>
                </a:solidFill>
                <a:latin typeface="Constantia" pitchFamily="18" charset="0"/>
              </a:rPr>
              <a:t>преподаваш</a:t>
            </a:r>
            <a:r>
              <a:rPr lang="ru-RU" sz="3600" b="1" dirty="0">
                <a:solidFill>
                  <a:srgbClr val="002060"/>
                </a:solidFill>
                <a:latin typeface="Constantia" pitchFamily="18" charset="0"/>
              </a:rPr>
              <a:t>.’’</a:t>
            </a:r>
          </a:p>
          <a:p>
            <a:r>
              <a:rPr lang="ru-RU" sz="3600" dirty="0"/>
              <a:t>В. О. </a:t>
            </a:r>
            <a:r>
              <a:rPr lang="ru-RU" sz="3600" dirty="0" err="1"/>
              <a:t>Ключевски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209221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568952" cy="61926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Black" pitchFamily="34" charset="0"/>
              </a:rPr>
              <a:t>За мен </a:t>
            </a:r>
            <a:br>
              <a:rPr lang="ru-RU" b="1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Атанаска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10000"/>
                  </a:schemeClr>
                </a:solidFill>
              </a:rPr>
              <a:t>Петкова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</a:rPr>
              <a:t> Михалева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гр.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Тополовград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Националност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България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Длъжност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: 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Учител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начален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етап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Образование: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Висше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2">
                    <a:lumMod val="10000"/>
                  </a:schemeClr>
                </a:solidFill>
              </a:rPr>
              <a:t>бакалавър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dirty="0" err="1"/>
              <a:t>Специалност</a:t>
            </a:r>
            <a:r>
              <a:rPr lang="ru-RU" dirty="0"/>
              <a:t>:  НУП</a:t>
            </a:r>
            <a:br>
              <a:rPr lang="ru-RU" dirty="0"/>
            </a:br>
            <a:r>
              <a:rPr lang="ru-RU" dirty="0"/>
              <a:t> Педагогически стаж: </a:t>
            </a:r>
            <a:r>
              <a:rPr lang="ru-RU" dirty="0" smtClean="0"/>
              <a:t>26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E-mail: </a:t>
            </a:r>
            <a:r>
              <a:rPr lang="en-US" dirty="0"/>
              <a:t>gordataasi555</a:t>
            </a:r>
            <a:r>
              <a:rPr lang="ru-RU" dirty="0"/>
              <a:t>@abv.bg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73640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90032" y="692696"/>
            <a:ext cx="7772400" cy="59046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err="1">
                <a:latin typeface="Arial Black" pitchFamily="34" charset="0"/>
              </a:rPr>
              <a:t>Мотиви</a:t>
            </a:r>
            <a:r>
              <a:rPr lang="ru-RU" sz="2800" dirty="0">
                <a:latin typeface="Arial Black" pitchFamily="34" charset="0"/>
              </a:rPr>
              <a:t> за </a:t>
            </a:r>
            <a:r>
              <a:rPr lang="ru-RU" sz="2800" dirty="0" err="1">
                <a:latin typeface="Arial Black" pitchFamily="34" charset="0"/>
              </a:rPr>
              <a:t>изготвяне</a:t>
            </a:r>
            <a:r>
              <a:rPr lang="ru-RU" sz="2800" dirty="0">
                <a:latin typeface="Arial Black" pitchFamily="34" charset="0"/>
              </a:rPr>
              <a:t> на</a:t>
            </a:r>
            <a:br>
              <a:rPr lang="ru-RU" sz="2800" dirty="0">
                <a:latin typeface="Arial Black" pitchFamily="34" charset="0"/>
              </a:rPr>
            </a:br>
            <a:r>
              <a:rPr lang="ru-RU" sz="2800" dirty="0" err="1">
                <a:latin typeface="Arial Black" pitchFamily="34" charset="0"/>
              </a:rPr>
              <a:t>моето</a:t>
            </a:r>
            <a:r>
              <a:rPr lang="ru-RU" sz="2800" dirty="0">
                <a:latin typeface="Arial Black" pitchFamily="34" charset="0"/>
              </a:rPr>
              <a:t> портфолио</a:t>
            </a:r>
            <a:r>
              <a:rPr lang="en-US" sz="2800" dirty="0">
                <a:latin typeface="Arial Black" pitchFamily="34" charset="0"/>
              </a:rPr>
              <a:t/>
            </a:r>
            <a:br>
              <a:rPr lang="en-US" sz="2800" dirty="0">
                <a:latin typeface="Arial Black" pitchFamily="34" charset="0"/>
              </a:rPr>
            </a:br>
            <a:r>
              <a:rPr lang="ru-RU" sz="2800" dirty="0">
                <a:latin typeface="Arial Black" pitchFamily="34" charset="0"/>
              </a:rPr>
              <a:t/>
            </a:r>
            <a:br>
              <a:rPr lang="ru-RU" sz="2800" dirty="0">
                <a:latin typeface="Arial Black" pitchFamily="34" charset="0"/>
              </a:rPr>
            </a:br>
            <a:r>
              <a:rPr lang="en-US" sz="2800" dirty="0">
                <a:latin typeface="Arial Black" pitchFamily="34" charset="0"/>
              </a:rPr>
              <a:t> </a:t>
            </a:r>
            <a:r>
              <a:rPr lang="en-US" sz="2800" b="1" dirty="0">
                <a:latin typeface="Constantia" pitchFamily="18" charset="0"/>
              </a:rPr>
              <a:t>-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Осъзнавам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портфолиото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като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инструмент за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себепознание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и самооценка,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както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и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неговия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развиващ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смисъл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;</a:t>
            </a:r>
            <a:b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</a:br>
            <a:r>
              <a:rPr lang="en-US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- 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Чрез него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ще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бъде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възможно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да се проследи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индивидуалното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качество на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моята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работа, в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съответствие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с</a:t>
            </a:r>
            <a:b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предварително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поставените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от мен цели, задачи и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моята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философия за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ролята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ми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като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учител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;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/>
            </a:r>
            <a:br>
              <a:rPr lang="en-US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-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Електронното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портфолио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като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начин за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информационен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и</a:t>
            </a:r>
            <a:b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професионален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обмен в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мрежата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/Интернет/;</a:t>
            </a:r>
            <a:b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-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Прозрачност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и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доказателственост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в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моята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работа,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които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/>
            </a:r>
            <a:b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</a:b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биха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допринесли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за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повече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сигурност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 в </a:t>
            </a:r>
            <a:r>
              <a:rPr lang="ru-RU" sz="2000" b="1" dirty="0" err="1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нея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>.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  <a:t/>
            </a:r>
            <a:br>
              <a:rPr lang="en-US" sz="2000" b="1" dirty="0">
                <a:solidFill>
                  <a:schemeClr val="tx2">
                    <a:lumMod val="25000"/>
                  </a:schemeClr>
                </a:solidFill>
                <a:latin typeface="Constantia" pitchFamily="18" charset="0"/>
              </a:rPr>
            </a:br>
            <a:r>
              <a:rPr lang="en-US" sz="2000" b="1" dirty="0">
                <a:latin typeface="Constantia" pitchFamily="18" charset="0"/>
              </a:rPr>
              <a:t/>
            </a:r>
            <a:br>
              <a:rPr lang="en-US" sz="2000" b="1" dirty="0">
                <a:latin typeface="Constantia" pitchFamily="18" charset="0"/>
              </a:rPr>
            </a:br>
            <a:r>
              <a:rPr lang="en-US" sz="2000" dirty="0">
                <a:latin typeface="Bodoni MT Condensed" pitchFamily="18" charset="0"/>
              </a:rPr>
              <a:t/>
            </a:r>
            <a:br>
              <a:rPr lang="en-US" sz="2000" dirty="0">
                <a:latin typeface="Bodoni MT Condensed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1600" b="1" dirty="0"/>
              <a:t>*</a:t>
            </a:r>
            <a:r>
              <a:rPr lang="ru-RU" sz="1600" b="1" dirty="0" err="1"/>
              <a:t>Забележка</a:t>
            </a:r>
            <a:r>
              <a:rPr lang="ru-RU" sz="1600" b="1" dirty="0"/>
              <a:t>: </a:t>
            </a:r>
            <a:r>
              <a:rPr lang="ru-RU" sz="1600" b="1" dirty="0" err="1"/>
              <a:t>Портфолиото</a:t>
            </a:r>
            <a:r>
              <a:rPr lang="ru-RU" sz="1600" b="1" dirty="0"/>
              <a:t> е отворено и подлежи на изменение, </a:t>
            </a:r>
            <a:r>
              <a:rPr lang="ru-RU" sz="1600" b="1" dirty="0" err="1"/>
              <a:t>допълнение</a:t>
            </a:r>
            <a:r>
              <a:rPr lang="ru-RU" sz="1600" b="1" dirty="0"/>
              <a:t> и актуализация </a:t>
            </a:r>
            <a:r>
              <a:rPr lang="ru-RU" sz="1600" b="1" dirty="0" err="1"/>
              <a:t>във</a:t>
            </a:r>
            <a:r>
              <a:rPr lang="ru-RU" sz="1600" b="1" dirty="0"/>
              <a:t> </a:t>
            </a:r>
            <a:r>
              <a:rPr lang="ru-RU" sz="1600" b="1" dirty="0" err="1"/>
              <a:t>всеки</a:t>
            </a:r>
            <a:r>
              <a:rPr lang="ru-RU" sz="1600" b="1" dirty="0"/>
              <a:t> един момент от </a:t>
            </a:r>
            <a:r>
              <a:rPr lang="ru-RU" sz="1600" b="1" dirty="0" err="1"/>
              <a:t>дейността</a:t>
            </a:r>
            <a:r>
              <a:rPr lang="ru-RU" sz="1600" b="1" dirty="0"/>
              <a:t> ми </a:t>
            </a:r>
            <a:r>
              <a:rPr lang="ru-RU" sz="1600" b="1" dirty="0" err="1"/>
              <a:t>като</a:t>
            </a:r>
            <a:r>
              <a:rPr lang="ru-RU" sz="1600" b="1" dirty="0"/>
              <a:t> </a:t>
            </a:r>
            <a:r>
              <a:rPr lang="ru-RU" sz="1600" b="1" dirty="0" err="1"/>
              <a:t>учител</a:t>
            </a:r>
            <a:r>
              <a:rPr lang="ru-RU" sz="1600" b="1" dirty="0"/>
              <a:t>.</a:t>
            </a:r>
            <a:endParaRPr lang="bg-BG" sz="1600" b="1" dirty="0"/>
          </a:p>
        </p:txBody>
      </p:sp>
    </p:spTree>
    <p:extLst>
      <p:ext uri="{BB962C8B-B14F-4D97-AF65-F5344CB8AC3E}">
        <p14:creationId xmlns:p14="http://schemas.microsoft.com/office/powerpoint/2010/main" val="1671220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424936" cy="4608512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Създаване</a:t>
            </a:r>
            <a:r>
              <a:rPr lang="ru-RU" sz="2000" b="1" dirty="0">
                <a:latin typeface="Constantia" pitchFamily="18" charset="0"/>
              </a:rPr>
              <a:t> на атмосфера на уважение, </a:t>
            </a:r>
            <a:r>
              <a:rPr lang="ru-RU" sz="2000" b="1" dirty="0" err="1">
                <a:latin typeface="Constantia" pitchFamily="18" charset="0"/>
              </a:rPr>
              <a:t>обич</a:t>
            </a:r>
            <a:r>
              <a:rPr lang="ru-RU" sz="2000" b="1" dirty="0">
                <a:latin typeface="Constantia" pitchFamily="18" charset="0"/>
              </a:rPr>
              <a:t> и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>
                <a:latin typeface="Constantia" pitchFamily="18" charset="0"/>
              </a:rPr>
              <a:t>доверие;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Качествено</a:t>
            </a:r>
            <a:r>
              <a:rPr lang="ru-RU" sz="2000" b="1" dirty="0">
                <a:latin typeface="Constantia" pitchFamily="18" charset="0"/>
              </a:rPr>
              <a:t> и образно </a:t>
            </a:r>
            <a:r>
              <a:rPr lang="ru-RU" sz="2000" b="1" dirty="0" err="1">
                <a:latin typeface="Constantia" pitchFamily="18" charset="0"/>
              </a:rPr>
              <a:t>преподаване</a:t>
            </a:r>
            <a:r>
              <a:rPr lang="ru-RU" sz="2000" b="1" dirty="0">
                <a:latin typeface="Constantia" pitchFamily="18" charset="0"/>
              </a:rPr>
              <a:t> на </a:t>
            </a:r>
            <a:r>
              <a:rPr lang="ru-RU" sz="2000" b="1" dirty="0" err="1">
                <a:latin typeface="Constantia" pitchFamily="18" charset="0"/>
              </a:rPr>
              <a:t>достъпен</a:t>
            </a:r>
            <a:r>
              <a:rPr lang="ru-RU" sz="2000" b="1" dirty="0">
                <a:latin typeface="Constantia" pitchFamily="18" charset="0"/>
              </a:rPr>
              <a:t> и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>
                <a:latin typeface="Constantia" pitchFamily="18" charset="0"/>
              </a:rPr>
              <a:t>разбираем </a:t>
            </a:r>
            <a:r>
              <a:rPr lang="ru-RU" sz="2000" b="1" dirty="0" err="1">
                <a:latin typeface="Constantia" pitchFamily="18" charset="0"/>
              </a:rPr>
              <a:t>език</a:t>
            </a:r>
            <a:r>
              <a:rPr lang="ru-RU" sz="2000" b="1" dirty="0">
                <a:latin typeface="Constantia" pitchFamily="18" charset="0"/>
              </a:rPr>
              <a:t>;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Фокусиране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върху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индивидуалните</a:t>
            </a:r>
            <a:r>
              <a:rPr lang="ru-RU" sz="2000" b="1" dirty="0">
                <a:latin typeface="Constantia" pitchFamily="18" charset="0"/>
              </a:rPr>
              <a:t> потребности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>
                <a:latin typeface="Constantia" pitchFamily="18" charset="0"/>
              </a:rPr>
              <a:t>на </a:t>
            </a:r>
            <a:r>
              <a:rPr lang="ru-RU" sz="2000" b="1" dirty="0" err="1">
                <a:latin typeface="Constantia" pitchFamily="18" charset="0"/>
              </a:rPr>
              <a:t>учениците</a:t>
            </a:r>
            <a:r>
              <a:rPr lang="ru-RU" sz="2000" b="1" dirty="0">
                <a:latin typeface="Constantia" pitchFamily="18" charset="0"/>
              </a:rPr>
              <a:t> в </a:t>
            </a:r>
            <a:r>
              <a:rPr lang="ru-RU" sz="2000" b="1" dirty="0" err="1">
                <a:latin typeface="Constantia" pitchFamily="18" charset="0"/>
              </a:rPr>
              <a:t>процеса</a:t>
            </a:r>
            <a:r>
              <a:rPr lang="ru-RU" sz="2000" b="1" dirty="0">
                <a:latin typeface="Constantia" pitchFamily="18" charset="0"/>
              </a:rPr>
              <a:t> на </a:t>
            </a:r>
            <a:r>
              <a:rPr lang="ru-RU" sz="2000" b="1" dirty="0" err="1">
                <a:latin typeface="Constantia" pitchFamily="18" charset="0"/>
              </a:rPr>
              <a:t>учене</a:t>
            </a:r>
            <a:r>
              <a:rPr lang="ru-RU" sz="2000" b="1" dirty="0">
                <a:latin typeface="Constantia" pitchFamily="18" charset="0"/>
              </a:rPr>
              <a:t>;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 err="1">
                <a:latin typeface="Constantia" pitchFamily="18" charset="0"/>
              </a:rPr>
              <a:t>Откриване</a:t>
            </a:r>
            <a:r>
              <a:rPr lang="ru-RU" sz="2000" b="1" dirty="0">
                <a:latin typeface="Constantia" pitchFamily="18" charset="0"/>
              </a:rPr>
              <a:t> на </a:t>
            </a:r>
            <a:r>
              <a:rPr lang="ru-RU" sz="2000" b="1" dirty="0" err="1">
                <a:latin typeface="Constantia" pitchFamily="18" charset="0"/>
              </a:rPr>
              <a:t>силните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страни</a:t>
            </a:r>
            <a:r>
              <a:rPr lang="ru-RU" sz="2000" b="1" dirty="0">
                <a:latin typeface="Constantia" pitchFamily="18" charset="0"/>
              </a:rPr>
              <a:t> на </a:t>
            </a:r>
            <a:r>
              <a:rPr lang="ru-RU" sz="2000" b="1" dirty="0" err="1">
                <a:latin typeface="Constantia" pitchFamily="18" charset="0"/>
              </a:rPr>
              <a:t>учениците</a:t>
            </a:r>
            <a:r>
              <a:rPr lang="ru-RU" sz="2000" b="1" dirty="0">
                <a:latin typeface="Constantia" pitchFamily="18" charset="0"/>
              </a:rPr>
              <a:t> и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 err="1">
                <a:latin typeface="Constantia" pitchFamily="18" charset="0"/>
              </a:rPr>
              <a:t>тяхното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надграждане</a:t>
            </a:r>
            <a:r>
              <a:rPr lang="ru-RU" sz="2000" b="1" dirty="0">
                <a:latin typeface="Constantia" pitchFamily="18" charset="0"/>
              </a:rPr>
              <a:t>;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 err="1">
                <a:latin typeface="Constantia" pitchFamily="18" charset="0"/>
              </a:rPr>
              <a:t>Мотивиране</a:t>
            </a:r>
            <a:r>
              <a:rPr lang="ru-RU" sz="2000" b="1" dirty="0">
                <a:latin typeface="Constantia" pitchFamily="18" charset="0"/>
              </a:rPr>
              <a:t> и </a:t>
            </a:r>
            <a:r>
              <a:rPr lang="ru-RU" sz="2000" b="1" dirty="0" err="1">
                <a:latin typeface="Constantia" pitchFamily="18" charset="0"/>
              </a:rPr>
              <a:t>стимулиране</a:t>
            </a:r>
            <a:r>
              <a:rPr lang="ru-RU" sz="2000" b="1" dirty="0">
                <a:latin typeface="Constantia" pitchFamily="18" charset="0"/>
              </a:rPr>
              <a:t> на </a:t>
            </a:r>
            <a:r>
              <a:rPr lang="ru-RU" sz="2000" b="1" dirty="0" err="1">
                <a:latin typeface="Constantia" pitchFamily="18" charset="0"/>
              </a:rPr>
              <a:t>учениците</a:t>
            </a:r>
            <a:r>
              <a:rPr lang="ru-RU" sz="2000" b="1" dirty="0">
                <a:latin typeface="Constantia" pitchFamily="18" charset="0"/>
              </a:rPr>
              <a:t> да учат и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>
                <a:latin typeface="Constantia" pitchFamily="18" charset="0"/>
              </a:rPr>
              <a:t>да се </a:t>
            </a:r>
            <a:r>
              <a:rPr lang="ru-RU" sz="2000" b="1" dirty="0" err="1">
                <a:latin typeface="Constantia" pitchFamily="18" charset="0"/>
              </a:rPr>
              <a:t>развиват</a:t>
            </a:r>
            <a:r>
              <a:rPr lang="ru-RU" sz="2000" b="1" dirty="0">
                <a:latin typeface="Constantia" pitchFamily="18" charset="0"/>
              </a:rPr>
              <a:t>;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 err="1">
                <a:latin typeface="Constantia" pitchFamily="18" charset="0"/>
              </a:rPr>
              <a:t>Насърчаване</a:t>
            </a:r>
            <a:r>
              <a:rPr lang="ru-RU" sz="2000" b="1" dirty="0">
                <a:latin typeface="Constantia" pitchFamily="18" charset="0"/>
              </a:rPr>
              <a:t> на </a:t>
            </a:r>
            <a:r>
              <a:rPr lang="ru-RU" sz="2000" b="1" dirty="0" err="1">
                <a:latin typeface="Constantia" pitchFamily="18" charset="0"/>
              </a:rPr>
              <a:t>инициативността</a:t>
            </a:r>
            <a:r>
              <a:rPr lang="ru-RU" sz="2000" b="1" dirty="0">
                <a:latin typeface="Constantia" pitchFamily="18" charset="0"/>
              </a:rPr>
              <a:t> на </a:t>
            </a:r>
            <a:r>
              <a:rPr lang="ru-RU" sz="2000" b="1" dirty="0" err="1">
                <a:latin typeface="Constantia" pitchFamily="18" charset="0"/>
              </a:rPr>
              <a:t>учениците</a:t>
            </a:r>
            <a:r>
              <a:rPr lang="ru-RU" sz="2000" b="1" dirty="0">
                <a:latin typeface="Constantia" pitchFamily="18" charset="0"/>
              </a:rPr>
              <a:t> да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 err="1">
                <a:latin typeface="Constantia" pitchFamily="18" charset="0"/>
              </a:rPr>
              <a:t>предлагат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различни</a:t>
            </a:r>
            <a:r>
              <a:rPr lang="ru-RU" sz="2000" b="1" dirty="0">
                <a:latin typeface="Constantia" pitchFamily="18" charset="0"/>
              </a:rPr>
              <a:t> решения на даден проблем.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 err="1">
                <a:latin typeface="Constantia" pitchFamily="18" charset="0"/>
              </a:rPr>
              <a:t>Вярвам</a:t>
            </a:r>
            <a:r>
              <a:rPr lang="ru-RU" sz="2000" b="1" dirty="0">
                <a:latin typeface="Constantia" pitchFamily="18" charset="0"/>
              </a:rPr>
              <a:t>, че </a:t>
            </a:r>
            <a:r>
              <a:rPr lang="ru-RU" sz="2000" b="1" dirty="0" err="1">
                <a:latin typeface="Constantia" pitchFamily="18" charset="0"/>
              </a:rPr>
              <a:t>учител</a:t>
            </a:r>
            <a:r>
              <a:rPr lang="ru-RU" sz="2000" b="1" dirty="0">
                <a:latin typeface="Constantia" pitchFamily="18" charset="0"/>
              </a:rPr>
              <a:t>, </a:t>
            </a:r>
            <a:r>
              <a:rPr lang="ru-RU" sz="2000" b="1" dirty="0" err="1">
                <a:latin typeface="Constantia" pitchFamily="18" charset="0"/>
              </a:rPr>
              <a:t>който</a:t>
            </a:r>
            <a:r>
              <a:rPr lang="ru-RU" sz="2000" b="1" dirty="0">
                <a:latin typeface="Constantia" pitchFamily="18" charset="0"/>
              </a:rPr>
              <a:t> </a:t>
            </a:r>
            <a:r>
              <a:rPr lang="ru-RU" sz="2000" b="1" dirty="0" err="1">
                <a:latin typeface="Constantia" pitchFamily="18" charset="0"/>
              </a:rPr>
              <a:t>обучава</a:t>
            </a:r>
            <a:r>
              <a:rPr lang="ru-RU" sz="2000" b="1" dirty="0">
                <a:latin typeface="Constantia" pitchFamily="18" charset="0"/>
              </a:rPr>
              <a:t>, без да е </a:t>
            </a:r>
            <a:r>
              <a:rPr lang="ru-RU" sz="2000" b="1" dirty="0" err="1">
                <a:latin typeface="Constantia" pitchFamily="18" charset="0"/>
              </a:rPr>
              <a:t>вдъхнал</a:t>
            </a:r>
            <a:r>
              <a:rPr lang="ru-RU" sz="2000" b="1" dirty="0">
                <a:latin typeface="Constantia" pitchFamily="18" charset="0"/>
              </a:rPr>
              <a:t> у</a:t>
            </a:r>
            <a:br>
              <a:rPr lang="ru-RU" sz="2000" b="1" dirty="0">
                <a:latin typeface="Constantia" pitchFamily="18" charset="0"/>
              </a:rPr>
            </a:br>
            <a:r>
              <a:rPr lang="ru-RU" sz="2000" b="1" dirty="0" err="1">
                <a:latin typeface="Constantia" pitchFamily="18" charset="0"/>
              </a:rPr>
              <a:t>учениците</a:t>
            </a:r>
            <a:r>
              <a:rPr lang="ru-RU" sz="2000" b="1" dirty="0">
                <a:latin typeface="Constantia" pitchFamily="18" charset="0"/>
              </a:rPr>
              <a:t> си желание да учат, </a:t>
            </a:r>
            <a:r>
              <a:rPr lang="ru-RU" sz="2000" b="1" dirty="0" err="1">
                <a:latin typeface="Constantia" pitchFamily="18" charset="0"/>
              </a:rPr>
              <a:t>кове</a:t>
            </a:r>
            <a:r>
              <a:rPr lang="ru-RU" sz="2000" b="1" dirty="0">
                <a:latin typeface="Constantia" pitchFamily="18" charset="0"/>
              </a:rPr>
              <a:t> студено </a:t>
            </a:r>
            <a:r>
              <a:rPr lang="ru-RU" sz="2000" b="1" dirty="0" err="1">
                <a:latin typeface="Constantia" pitchFamily="18" charset="0"/>
              </a:rPr>
              <a:t>желязо</a:t>
            </a:r>
            <a:r>
              <a:rPr lang="ru-RU" sz="2000" b="1" dirty="0">
                <a:latin typeface="Constantia" pitchFamily="18" charset="0"/>
              </a:rPr>
              <a:t>.</a:t>
            </a:r>
            <a:endParaRPr lang="bg-BG" sz="2000" b="1" dirty="0">
              <a:latin typeface="Constantia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1259632" y="345430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latin typeface="Constantia" pitchFamily="18" charset="0"/>
              </a:rPr>
              <a:t>МОЯТА ФИЛОСОФИЯ КАТО</a:t>
            </a:r>
            <a:br>
              <a:rPr lang="bg-BG" sz="3600" b="1" dirty="0">
                <a:latin typeface="Constantia" pitchFamily="18" charset="0"/>
              </a:rPr>
            </a:br>
            <a:r>
              <a:rPr lang="bg-BG" sz="3600" b="1" dirty="0">
                <a:latin typeface="Constantia" pitchFamily="18" charset="0"/>
              </a:rPr>
              <a:t>УЧИТЕЛ</a:t>
            </a:r>
            <a:br>
              <a:rPr lang="bg-BG" sz="3600" b="1" dirty="0">
                <a:latin typeface="Constantia" pitchFamily="18" charset="0"/>
              </a:rPr>
            </a:br>
            <a:endParaRPr lang="bg-BG" sz="3600" b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0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1872208"/>
          </a:xfrm>
        </p:spPr>
        <p:txBody>
          <a:bodyPr>
            <a:noAutofit/>
          </a:bodyPr>
          <a:lstStyle/>
          <a:p>
            <a:pPr marL="285750" indent="-285750" algn="l">
              <a:buFont typeface="Wingdings" pitchFamily="2" charset="2"/>
              <a:buChar char="ü"/>
            </a:pPr>
            <a:r>
              <a:rPr lang="ru-RU" sz="1800" dirty="0">
                <a:latin typeface="Constantia" pitchFamily="18" charset="0"/>
              </a:rPr>
              <a:t> Ежегодно </a:t>
            </a:r>
            <a:r>
              <a:rPr lang="ru-RU" sz="1800" dirty="0" err="1">
                <a:latin typeface="Constantia" pitchFamily="18" charset="0"/>
              </a:rPr>
              <a:t>планиране</a:t>
            </a:r>
            <a:r>
              <a:rPr lang="ru-RU" sz="1800" dirty="0">
                <a:latin typeface="Constantia" pitchFamily="18" charset="0"/>
              </a:rPr>
              <a:t> на </a:t>
            </a:r>
            <a:r>
              <a:rPr lang="ru-RU" sz="1800" dirty="0" err="1">
                <a:latin typeface="Constantia" pitchFamily="18" charset="0"/>
              </a:rPr>
              <a:t>педагогическата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дейност</a:t>
            </a:r>
            <a:r>
              <a:rPr lang="ru-RU" sz="1800" dirty="0">
                <a:latin typeface="Constantia" pitchFamily="18" charset="0"/>
              </a:rPr>
              <a:t> чрез </a:t>
            </a:r>
            <a:r>
              <a:rPr lang="ru-RU" sz="1800" dirty="0" err="1">
                <a:latin typeface="Constantia" pitchFamily="18" charset="0"/>
              </a:rPr>
              <a:t>разработване</a:t>
            </a:r>
            <a:r>
              <a:rPr lang="ru-RU" sz="1800" dirty="0">
                <a:latin typeface="Constantia" pitchFamily="18" charset="0"/>
              </a:rPr>
              <a:t> на</a:t>
            </a:r>
            <a:r>
              <a:rPr lang="en-US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тематични</a:t>
            </a:r>
            <a:r>
              <a:rPr lang="ru-RU" sz="1800" dirty="0">
                <a:latin typeface="Constantia" pitchFamily="18" charset="0"/>
              </a:rPr>
              <a:t> работни </a:t>
            </a:r>
            <a:r>
              <a:rPr lang="ru-RU" sz="1800" dirty="0" err="1">
                <a:latin typeface="Constantia" pitchFamily="18" charset="0"/>
              </a:rPr>
              <a:t>планове</a:t>
            </a:r>
            <a:r>
              <a:rPr lang="ru-RU" sz="1800" dirty="0">
                <a:latin typeface="Constantia" pitchFamily="18" charset="0"/>
              </a:rPr>
              <a:t> по</a:t>
            </a:r>
            <a:r>
              <a:rPr lang="en-US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преподаваните</a:t>
            </a:r>
            <a:r>
              <a:rPr lang="en-US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предмети</a:t>
            </a:r>
            <a:r>
              <a:rPr lang="ru-RU" sz="1800" dirty="0">
                <a:latin typeface="Constantia" pitchFamily="18" charset="0"/>
              </a:rPr>
              <a:t> в </a:t>
            </a:r>
            <a:r>
              <a:rPr lang="ru-RU" sz="1800" dirty="0" err="1">
                <a:latin typeface="Constantia" pitchFamily="18" charset="0"/>
              </a:rPr>
              <a:t>съответната</a:t>
            </a:r>
            <a:r>
              <a:rPr lang="en-US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паралелка</a:t>
            </a:r>
            <a:r>
              <a:rPr lang="ru-RU" sz="1800" dirty="0">
                <a:latin typeface="Constantia" pitchFamily="18" charset="0"/>
              </a:rPr>
              <a:t> на </a:t>
            </a:r>
            <a:r>
              <a:rPr lang="ru-RU" sz="1800" dirty="0" err="1">
                <a:latin typeface="Constantia" pitchFamily="18" charset="0"/>
              </a:rPr>
              <a:t>начален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етап</a:t>
            </a:r>
            <a:r>
              <a:rPr lang="ru-RU" sz="1800" dirty="0">
                <a:latin typeface="Constantia" pitchFamily="18" charset="0"/>
              </a:rPr>
              <a:t> на </a:t>
            </a:r>
            <a:r>
              <a:rPr lang="ru-RU" sz="1800" dirty="0" err="1">
                <a:latin typeface="Constantia" pitchFamily="18" charset="0"/>
              </a:rPr>
              <a:t>основното</a:t>
            </a:r>
            <a:r>
              <a:rPr lang="ru-RU" sz="1800" dirty="0">
                <a:latin typeface="Constantia" pitchFamily="18" charset="0"/>
              </a:rPr>
              <a:t> образование и</a:t>
            </a:r>
            <a:r>
              <a:rPr lang="en-US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определяне</a:t>
            </a:r>
            <a:r>
              <a:rPr lang="ru-RU" sz="1800" dirty="0">
                <a:latin typeface="Constantia" pitchFamily="18" charset="0"/>
              </a:rPr>
              <a:t> на</a:t>
            </a:r>
            <a:r>
              <a:rPr lang="en-US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акцентите</a:t>
            </a:r>
            <a:r>
              <a:rPr lang="ru-RU" sz="1800" dirty="0">
                <a:latin typeface="Constantia" pitchFamily="18" charset="0"/>
              </a:rPr>
              <a:t> в </a:t>
            </a:r>
            <a:r>
              <a:rPr lang="ru-RU" sz="1800" dirty="0" err="1">
                <a:latin typeface="Constantia" pitchFamily="18" charset="0"/>
              </a:rPr>
              <a:t>тематичното</a:t>
            </a:r>
            <a:r>
              <a:rPr lang="en-US" sz="1800" dirty="0">
                <a:latin typeface="Constantia" pitchFamily="18" charset="0"/>
              </a:rPr>
              <a:t> </a:t>
            </a:r>
            <a:r>
              <a:rPr lang="ru-RU" sz="1800" dirty="0">
                <a:latin typeface="Constantia" pitchFamily="18" charset="0"/>
              </a:rPr>
              <a:t>многообразие;</a:t>
            </a:r>
            <a:r>
              <a:rPr lang="en-US" sz="1800" dirty="0">
                <a:latin typeface="Constantia" pitchFamily="18" charset="0"/>
              </a:rPr>
              <a:t/>
            </a:r>
            <a:br>
              <a:rPr lang="en-US" sz="1800" dirty="0">
                <a:latin typeface="Constantia" pitchFamily="18" charset="0"/>
              </a:rPr>
            </a:br>
            <a:r>
              <a:rPr lang="en-US" sz="1800" dirty="0">
                <a:latin typeface="Constantia" pitchFamily="18" charset="0"/>
              </a:rPr>
              <a:t/>
            </a:r>
            <a:br>
              <a:rPr lang="en-US" sz="1800" dirty="0">
                <a:latin typeface="Constantia" pitchFamily="18" charset="0"/>
              </a:rPr>
            </a:br>
            <a:endParaRPr lang="bg-BG" sz="1800" dirty="0">
              <a:latin typeface="Constantia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331640" y="980728"/>
            <a:ext cx="6417734" cy="939801"/>
          </a:xfrm>
        </p:spPr>
        <p:txBody>
          <a:bodyPr>
            <a:normAutofit fontScale="92500"/>
          </a:bodyPr>
          <a:lstStyle/>
          <a:p>
            <a:r>
              <a:rPr lang="bg-BG" sz="3600" b="1" dirty="0">
                <a:latin typeface="Constantia" pitchFamily="18" charset="0"/>
              </a:rPr>
              <a:t>ПЕДАГОГИЧЕСКА ДЕЙНОСТ</a:t>
            </a:r>
          </a:p>
          <a:p>
            <a:endParaRPr lang="bg-BG" dirty="0"/>
          </a:p>
        </p:txBody>
      </p:sp>
      <p:sp>
        <p:nvSpPr>
          <p:cNvPr id="6" name="Заглавие 1"/>
          <p:cNvSpPr txBox="1">
            <a:spLocks/>
          </p:cNvSpPr>
          <p:nvPr/>
        </p:nvSpPr>
        <p:spPr>
          <a:xfrm>
            <a:off x="899592" y="3573016"/>
            <a:ext cx="7924800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285750" indent="-285750" algn="l">
              <a:buFont typeface="Wingdings" pitchFamily="2" charset="2"/>
              <a:buChar char="ü"/>
            </a:pP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Изготвянето</a:t>
            </a:r>
            <a:r>
              <a:rPr lang="ru-RU" sz="1800" dirty="0">
                <a:latin typeface="Constantia" pitchFamily="18" charset="0"/>
              </a:rPr>
              <a:t> на план на </a:t>
            </a:r>
            <a:r>
              <a:rPr lang="ru-RU" sz="1800" dirty="0" err="1">
                <a:latin typeface="Constantia" pitchFamily="18" charset="0"/>
              </a:rPr>
              <a:t>класния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ръководител</a:t>
            </a:r>
            <a:r>
              <a:rPr lang="ru-RU" sz="1800" dirty="0">
                <a:latin typeface="Constantia" pitchFamily="18" charset="0"/>
              </a:rPr>
              <a:t>, </a:t>
            </a:r>
            <a:r>
              <a:rPr lang="ru-RU" sz="1800" dirty="0" err="1">
                <a:latin typeface="Constantia" pitchFamily="18" charset="0"/>
              </a:rPr>
              <a:t>където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отразявам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спецификите</a:t>
            </a:r>
            <a:r>
              <a:rPr lang="ru-RU" sz="1800" dirty="0">
                <a:latin typeface="Constantia" pitchFamily="18" charset="0"/>
              </a:rPr>
              <a:t> на </a:t>
            </a:r>
            <a:r>
              <a:rPr lang="ru-RU" sz="1800" dirty="0" err="1">
                <a:latin typeface="Constantia" pitchFamily="18" charset="0"/>
              </a:rPr>
              <a:t>съответната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паралелка</a:t>
            </a:r>
            <a:r>
              <a:rPr lang="ru-RU" sz="1800" dirty="0">
                <a:latin typeface="Constantia" pitchFamily="18" charset="0"/>
              </a:rPr>
              <a:t>, </a:t>
            </a:r>
            <a:r>
              <a:rPr lang="ru-RU" sz="1800" dirty="0" err="1">
                <a:latin typeface="Constantia" pitchFamily="18" charset="0"/>
              </a:rPr>
              <a:t>която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ръководя</a:t>
            </a:r>
            <a:r>
              <a:rPr lang="ru-RU" sz="1800" dirty="0">
                <a:latin typeface="Constantia" pitchFamily="18" charset="0"/>
              </a:rPr>
              <a:t> и </a:t>
            </a:r>
            <a:r>
              <a:rPr lang="ru-RU" sz="1800" dirty="0" err="1">
                <a:latin typeface="Constantia" pitchFamily="18" charset="0"/>
              </a:rPr>
              <a:t>задачите</a:t>
            </a:r>
            <a:r>
              <a:rPr lang="ru-RU" sz="1800" dirty="0">
                <a:latin typeface="Constantia" pitchFamily="18" charset="0"/>
              </a:rPr>
              <a:t>, </a:t>
            </a:r>
            <a:r>
              <a:rPr lang="ru-RU" sz="1800" dirty="0" err="1">
                <a:latin typeface="Constantia" pitchFamily="18" charset="0"/>
              </a:rPr>
              <a:t>свързани</a:t>
            </a:r>
            <a:r>
              <a:rPr lang="ru-RU" sz="1800" dirty="0">
                <a:latin typeface="Constantia" pitchFamily="18" charset="0"/>
              </a:rPr>
              <a:t> с </a:t>
            </a:r>
            <a:r>
              <a:rPr lang="ru-RU" sz="1800" dirty="0" err="1">
                <a:latin typeface="Constantia" pitchFamily="18" charset="0"/>
              </a:rPr>
              <a:t>решаването</a:t>
            </a:r>
            <a:r>
              <a:rPr lang="ru-RU" sz="1800" dirty="0">
                <a:latin typeface="Constantia" pitchFamily="18" charset="0"/>
              </a:rPr>
              <a:t> на </a:t>
            </a:r>
            <a:r>
              <a:rPr lang="ru-RU" sz="1800" dirty="0" err="1">
                <a:latin typeface="Constantia" pitchFamily="18" charset="0"/>
              </a:rPr>
              <a:t>характерните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проблеми</a:t>
            </a:r>
            <a:r>
              <a:rPr lang="ru-RU" sz="1800" dirty="0">
                <a:latin typeface="Constantia" pitchFamily="18" charset="0"/>
              </a:rPr>
              <a:t> там. </a:t>
            </a:r>
            <a:r>
              <a:rPr lang="ru-RU" sz="1800" dirty="0" err="1">
                <a:latin typeface="Constantia" pitchFamily="18" charset="0"/>
              </a:rPr>
              <a:t>Основни</a:t>
            </a:r>
            <a:r>
              <a:rPr lang="ru-RU" sz="1800" dirty="0">
                <a:latin typeface="Constantia" pitchFamily="18" charset="0"/>
              </a:rPr>
              <a:t> цели тук </a:t>
            </a:r>
            <a:r>
              <a:rPr lang="ru-RU" sz="1800" dirty="0" err="1">
                <a:latin typeface="Constantia" pitchFamily="18" charset="0"/>
              </a:rPr>
              <a:t>са</a:t>
            </a:r>
            <a:r>
              <a:rPr lang="ru-RU" sz="1800" dirty="0">
                <a:latin typeface="Constantia" pitchFamily="18" charset="0"/>
              </a:rPr>
              <a:t> </a:t>
            </a:r>
            <a:r>
              <a:rPr lang="ru-RU" sz="1800" dirty="0" err="1">
                <a:latin typeface="Constantia" pitchFamily="18" charset="0"/>
              </a:rPr>
              <a:t>постигане</a:t>
            </a:r>
            <a:r>
              <a:rPr lang="ru-RU" sz="1800" dirty="0">
                <a:latin typeface="Constantia" pitchFamily="18" charset="0"/>
              </a:rPr>
              <a:t> на атмосфера на спокойствие и доверие, на </a:t>
            </a:r>
            <a:r>
              <a:rPr lang="ru-RU" sz="1800" dirty="0" err="1">
                <a:latin typeface="Constantia" pitchFamily="18" charset="0"/>
              </a:rPr>
              <a:t>разбиране</a:t>
            </a:r>
            <a:r>
              <a:rPr lang="ru-RU" sz="1800" dirty="0">
                <a:latin typeface="Constantia" pitchFamily="18" charset="0"/>
              </a:rPr>
              <a:t> и </a:t>
            </a:r>
            <a:r>
              <a:rPr lang="ru-RU" sz="1800" dirty="0" err="1">
                <a:latin typeface="Constantia" pitchFamily="18" charset="0"/>
              </a:rPr>
              <a:t>взаимопомощ</a:t>
            </a:r>
            <a:r>
              <a:rPr lang="ru-RU" sz="1800" dirty="0">
                <a:latin typeface="Constantia" pitchFamily="18" charset="0"/>
              </a:rPr>
              <a:t>, на </a:t>
            </a:r>
            <a:r>
              <a:rPr lang="ru-RU" sz="1800" dirty="0" err="1">
                <a:latin typeface="Constantia" pitchFamily="18" charset="0"/>
              </a:rPr>
              <a:t>подкрепа</a:t>
            </a:r>
            <a:r>
              <a:rPr lang="ru-RU" sz="1800" dirty="0">
                <a:latin typeface="Constantia" pitchFamily="18" charset="0"/>
              </a:rPr>
              <a:t> и </a:t>
            </a:r>
            <a:r>
              <a:rPr lang="ru-RU" sz="1800" dirty="0" err="1">
                <a:latin typeface="Constantia" pitchFamily="18" charset="0"/>
              </a:rPr>
              <a:t>сътрудничество</a:t>
            </a:r>
            <a:r>
              <a:rPr lang="ru-RU" sz="1800" dirty="0">
                <a:latin typeface="Constantia" pitchFamily="18" charset="0"/>
              </a:rPr>
              <a:t> между </a:t>
            </a:r>
            <a:r>
              <a:rPr lang="ru-RU" sz="1800" dirty="0" err="1">
                <a:latin typeface="Constantia" pitchFamily="18" charset="0"/>
              </a:rPr>
              <a:t>учениците</a:t>
            </a:r>
            <a:r>
              <a:rPr lang="ru-RU" sz="1800" dirty="0">
                <a:latin typeface="Constantia" pitchFamily="18" charset="0"/>
              </a:rPr>
              <a:t> в </a:t>
            </a:r>
            <a:r>
              <a:rPr lang="ru-RU" sz="1800" dirty="0" err="1">
                <a:latin typeface="Constantia" pitchFamily="18" charset="0"/>
              </a:rPr>
              <a:t>класа</a:t>
            </a:r>
            <a:r>
              <a:rPr lang="ru-RU" sz="1800" dirty="0">
                <a:latin typeface="Constantia" pitchFamily="18" charset="0"/>
              </a:rPr>
              <a:t>;</a:t>
            </a:r>
            <a:endParaRPr lang="bg-BG" sz="1800" dirty="0">
              <a:latin typeface="Constantia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899592" y="5367053"/>
            <a:ext cx="7978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>
                <a:latin typeface="Constantia" pitchFamily="18" charset="0"/>
              </a:rPr>
              <a:t>Търсене</a:t>
            </a:r>
            <a:r>
              <a:rPr lang="ru-RU" dirty="0">
                <a:latin typeface="Constantia" pitchFamily="18" charset="0"/>
              </a:rPr>
              <a:t> на “обратна </a:t>
            </a:r>
            <a:r>
              <a:rPr lang="ru-RU" dirty="0" err="1">
                <a:latin typeface="Constantia" pitchFamily="18" charset="0"/>
              </a:rPr>
              <a:t>връзка</a:t>
            </a:r>
            <a:r>
              <a:rPr lang="ru-RU" dirty="0">
                <a:latin typeface="Constantia" pitchFamily="18" charset="0"/>
              </a:rPr>
              <a:t>” с </a:t>
            </a:r>
            <a:r>
              <a:rPr lang="ru-RU" dirty="0" err="1">
                <a:latin typeface="Constantia" pitchFamily="18" charset="0"/>
              </a:rPr>
              <a:t>учениците</a:t>
            </a:r>
            <a:r>
              <a:rPr lang="ru-RU" dirty="0">
                <a:latin typeface="Constantia" pitchFamily="18" charset="0"/>
              </a:rPr>
              <a:t>, но и активна работа по </a:t>
            </a:r>
            <a:r>
              <a:rPr lang="ru-RU" dirty="0" err="1">
                <a:latin typeface="Constantia" pitchFamily="18" charset="0"/>
              </a:rPr>
              <a:t>привличане</a:t>
            </a:r>
            <a:r>
              <a:rPr lang="ru-RU" dirty="0">
                <a:latin typeface="Constantia" pitchFamily="18" charset="0"/>
              </a:rPr>
              <a:t> на</a:t>
            </a:r>
            <a:r>
              <a:rPr lang="en-US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родителите</a:t>
            </a:r>
            <a:r>
              <a:rPr lang="ru-RU" dirty="0">
                <a:latin typeface="Constantia" pitchFamily="18" charset="0"/>
              </a:rPr>
              <a:t> в </a:t>
            </a:r>
            <a:r>
              <a:rPr lang="ru-RU" dirty="0" err="1">
                <a:latin typeface="Constantia" pitchFamily="18" charset="0"/>
              </a:rPr>
              <a:t>учебния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процес</a:t>
            </a:r>
            <a:r>
              <a:rPr lang="ru-RU" dirty="0">
                <a:latin typeface="Constantia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Constantia" pitchFamily="18" charset="0"/>
              </a:rPr>
              <a:t> Взаимодействие с </a:t>
            </a:r>
            <a:r>
              <a:rPr lang="ru-RU" dirty="0" err="1">
                <a:latin typeface="Constantia" pitchFamily="18" charset="0"/>
              </a:rPr>
              <a:t>всички</a:t>
            </a:r>
            <a:r>
              <a:rPr lang="ru-RU" dirty="0">
                <a:latin typeface="Constantia" pitchFamily="18" charset="0"/>
              </a:rPr>
              <a:t> </a:t>
            </a:r>
            <a:r>
              <a:rPr lang="ru-RU" dirty="0" err="1">
                <a:latin typeface="Constantia" pitchFamily="18" charset="0"/>
              </a:rPr>
              <a:t>колеги</a:t>
            </a:r>
            <a:r>
              <a:rPr lang="ru-RU" dirty="0">
                <a:latin typeface="Constantia" pitchFamily="18" charset="0"/>
              </a:rPr>
              <a:t> и </a:t>
            </a:r>
            <a:r>
              <a:rPr lang="ru-RU" dirty="0" err="1">
                <a:latin typeface="Constantia" pitchFamily="18" charset="0"/>
              </a:rPr>
              <a:t>образователните</a:t>
            </a:r>
            <a:r>
              <a:rPr lang="ru-RU" dirty="0">
                <a:latin typeface="Constantia" pitchFamily="18" charset="0"/>
              </a:rPr>
              <a:t> институции.</a:t>
            </a:r>
            <a:endParaRPr lang="bg-BG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24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08912" cy="499788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err="1">
                <a:latin typeface="Constantia" pitchFamily="18" charset="0"/>
              </a:rPr>
              <a:t>Сложността</a:t>
            </a:r>
            <a:r>
              <a:rPr lang="ru-RU" sz="1800" b="1" dirty="0">
                <a:latin typeface="Constantia" pitchFamily="18" charset="0"/>
              </a:rPr>
              <a:t> в </a:t>
            </a:r>
            <a:r>
              <a:rPr lang="ru-RU" sz="1800" b="1" dirty="0" err="1">
                <a:latin typeface="Constantia" pitchFamily="18" charset="0"/>
              </a:rPr>
              <a:t>работата</a:t>
            </a:r>
            <a:r>
              <a:rPr lang="ru-RU" sz="1800" b="1" dirty="0">
                <a:latin typeface="Constantia" pitchFamily="18" charset="0"/>
              </a:rPr>
              <a:t> на </a:t>
            </a:r>
            <a:r>
              <a:rPr lang="ru-RU" sz="1800" b="1" dirty="0" err="1">
                <a:latin typeface="Constantia" pitchFamily="18" charset="0"/>
              </a:rPr>
              <a:t>началния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учител</a:t>
            </a:r>
            <a:r>
              <a:rPr lang="ru-RU" sz="1800" b="1" dirty="0">
                <a:latin typeface="Constantia" pitchFamily="18" charset="0"/>
              </a:rPr>
              <a:t> е предопределена от</a:t>
            </a:r>
            <a:br>
              <a:rPr lang="ru-RU" sz="1800" b="1" dirty="0">
                <a:latin typeface="Constantia" pitchFamily="18" charset="0"/>
              </a:rPr>
            </a:br>
            <a:r>
              <a:rPr lang="ru-RU" sz="1800" b="1" dirty="0">
                <a:latin typeface="Constantia" pitchFamily="18" charset="0"/>
              </a:rPr>
              <a:t>факта, че той </a:t>
            </a:r>
            <a:r>
              <a:rPr lang="ru-RU" sz="1800" b="1" dirty="0" err="1">
                <a:latin typeface="Constantia" pitchFamily="18" charset="0"/>
              </a:rPr>
              <a:t>трябва</a:t>
            </a:r>
            <a:r>
              <a:rPr lang="ru-RU" sz="1800" b="1" dirty="0">
                <a:latin typeface="Constantia" pitchFamily="18" charset="0"/>
              </a:rPr>
              <a:t> да </a:t>
            </a:r>
            <a:r>
              <a:rPr lang="ru-RU" sz="1800" b="1" dirty="0" err="1">
                <a:latin typeface="Constantia" pitchFamily="18" charset="0"/>
              </a:rPr>
              <a:t>преподава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различни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учебни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предмети</a:t>
            </a:r>
            <a:r>
              <a:rPr lang="ru-RU" sz="1800" b="1" dirty="0">
                <a:latin typeface="Constantia" pitchFamily="18" charset="0"/>
              </a:rPr>
              <a:t>,</a:t>
            </a:r>
            <a:br>
              <a:rPr lang="ru-RU" sz="1800" b="1" dirty="0">
                <a:latin typeface="Constantia" pitchFamily="18" charset="0"/>
              </a:rPr>
            </a:br>
            <a:r>
              <a:rPr lang="ru-RU" sz="1800" b="1" dirty="0" err="1">
                <a:latin typeface="Constantia" pitchFamily="18" charset="0"/>
              </a:rPr>
              <a:t>изискващи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специфични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методи</a:t>
            </a:r>
            <a:r>
              <a:rPr lang="ru-RU" sz="1800" b="1" dirty="0">
                <a:latin typeface="Constantia" pitchFamily="18" charset="0"/>
              </a:rPr>
              <a:t> за </a:t>
            </a:r>
            <a:r>
              <a:rPr lang="ru-RU" sz="1800" b="1" dirty="0" err="1">
                <a:latin typeface="Constantia" pitchFamily="18" charset="0"/>
              </a:rPr>
              <a:t>преподаване</a:t>
            </a:r>
            <a:r>
              <a:rPr lang="ru-RU" sz="1800" b="1" dirty="0">
                <a:latin typeface="Constantia" pitchFamily="18" charset="0"/>
              </a:rPr>
              <a:t> на </a:t>
            </a:r>
            <a:r>
              <a:rPr lang="ru-RU" sz="1800" b="1" dirty="0" err="1">
                <a:latin typeface="Constantia" pitchFamily="18" charset="0"/>
              </a:rPr>
              <a:t>знанията</a:t>
            </a:r>
            <a:r>
              <a:rPr lang="ru-RU" sz="1800" b="1" dirty="0">
                <a:latin typeface="Constantia" pitchFamily="18" charset="0"/>
              </a:rPr>
              <a:t>, а </a:t>
            </a:r>
            <a:r>
              <a:rPr lang="ru-RU" sz="1800" b="1" dirty="0" err="1">
                <a:latin typeface="Constantia" pitchFamily="18" charset="0"/>
              </a:rPr>
              <a:t>също</a:t>
            </a:r>
            <a:r>
              <a:rPr lang="ru-RU" sz="1800" b="1" dirty="0">
                <a:latin typeface="Constantia" pitchFamily="18" charset="0"/>
              </a:rPr>
              <a:t> и</a:t>
            </a:r>
            <a:br>
              <a:rPr lang="ru-RU" sz="1800" b="1" dirty="0">
                <a:latin typeface="Constantia" pitchFamily="18" charset="0"/>
              </a:rPr>
            </a:br>
            <a:r>
              <a:rPr lang="ru-RU" sz="1800" b="1" dirty="0" err="1">
                <a:latin typeface="Constantia" pitchFamily="18" charset="0"/>
              </a:rPr>
              <a:t>различни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методи</a:t>
            </a:r>
            <a:r>
              <a:rPr lang="ru-RU" sz="1800" b="1" dirty="0">
                <a:latin typeface="Constantia" pitchFamily="18" charset="0"/>
              </a:rPr>
              <a:t> за </a:t>
            </a:r>
            <a:r>
              <a:rPr lang="ru-RU" sz="1800" b="1" dirty="0" err="1">
                <a:latin typeface="Constantia" pitchFamily="18" charset="0"/>
              </a:rPr>
              <a:t>тяхното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оценяване</a:t>
            </a:r>
            <a:r>
              <a:rPr lang="ru-RU" sz="1800" b="1" dirty="0">
                <a:latin typeface="Constantia" pitchFamily="18" charset="0"/>
              </a:rPr>
              <a:t>. </a:t>
            </a:r>
            <a:r>
              <a:rPr lang="ru-RU" sz="1800" b="1" dirty="0" err="1">
                <a:latin typeface="Constantia" pitchFamily="18" charset="0"/>
              </a:rPr>
              <a:t>Ето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защо</a:t>
            </a:r>
            <a:r>
              <a:rPr lang="ru-RU" sz="1800" b="1" dirty="0">
                <a:latin typeface="Constantia" pitchFamily="18" charset="0"/>
              </a:rPr>
              <a:t> е важно</a:t>
            </a:r>
            <a:br>
              <a:rPr lang="ru-RU" sz="1800" b="1" dirty="0">
                <a:latin typeface="Constantia" pitchFamily="18" charset="0"/>
              </a:rPr>
            </a:br>
            <a:r>
              <a:rPr lang="ru-RU" sz="1800" b="1" dirty="0" err="1">
                <a:latin typeface="Constantia" pitchFamily="18" charset="0"/>
              </a:rPr>
              <a:t>прилагането</a:t>
            </a:r>
            <a:r>
              <a:rPr lang="ru-RU" sz="1800" b="1" dirty="0">
                <a:latin typeface="Constantia" pitchFamily="18" charset="0"/>
              </a:rPr>
              <a:t> на </a:t>
            </a:r>
            <a:r>
              <a:rPr lang="ru-RU" sz="1800" b="1" dirty="0" err="1">
                <a:latin typeface="Constantia" pitchFamily="18" charset="0"/>
              </a:rPr>
              <a:t>всички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дидактични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методи</a:t>
            </a:r>
            <a:r>
              <a:rPr lang="ru-RU" sz="1800" b="1" dirty="0">
                <a:latin typeface="Constantia" pitchFamily="18" charset="0"/>
              </a:rPr>
              <a:t> в </a:t>
            </a:r>
            <a:r>
              <a:rPr lang="ru-RU" sz="1800" b="1" dirty="0" err="1">
                <a:latin typeface="Constantia" pitchFamily="18" charset="0"/>
              </a:rPr>
              <a:t>цялото</a:t>
            </a:r>
            <a:r>
              <a:rPr lang="ru-RU" sz="1800" b="1" dirty="0">
                <a:latin typeface="Constantia" pitchFamily="18" charset="0"/>
              </a:rPr>
              <a:t> им многообразие –</a:t>
            </a:r>
            <a:br>
              <a:rPr lang="ru-RU" sz="1800" b="1" dirty="0">
                <a:latin typeface="Constantia" pitchFamily="18" charset="0"/>
              </a:rPr>
            </a:br>
            <a:r>
              <a:rPr lang="ru-RU" sz="1800" b="1" dirty="0" err="1">
                <a:latin typeface="Constantia" pitchFamily="18" charset="0"/>
              </a:rPr>
              <a:t>разказ</a:t>
            </a:r>
            <a:r>
              <a:rPr lang="ru-RU" sz="1800" b="1" dirty="0">
                <a:latin typeface="Constantia" pitchFamily="18" charset="0"/>
              </a:rPr>
              <a:t>, беседа, диалог, наблюдение, демонстрация, практически</a:t>
            </a:r>
            <a:br>
              <a:rPr lang="ru-RU" sz="1800" b="1" dirty="0">
                <a:latin typeface="Constantia" pitchFamily="18" charset="0"/>
              </a:rPr>
            </a:br>
            <a:r>
              <a:rPr lang="ru-RU" sz="1800" b="1" dirty="0">
                <a:latin typeface="Constantia" pitchFamily="18" charset="0"/>
              </a:rPr>
              <a:t>упражнения и занятия, а </a:t>
            </a:r>
            <a:r>
              <a:rPr lang="ru-RU" sz="1800" b="1" dirty="0" err="1">
                <a:latin typeface="Constantia" pitchFamily="18" charset="0"/>
              </a:rPr>
              <a:t>също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така</a:t>
            </a:r>
            <a:r>
              <a:rPr lang="ru-RU" sz="1800" b="1" dirty="0">
                <a:latin typeface="Constantia" pitchFamily="18" charset="0"/>
              </a:rPr>
              <a:t> и устно </a:t>
            </a:r>
            <a:r>
              <a:rPr lang="ru-RU" sz="1800" b="1" dirty="0" err="1">
                <a:latin typeface="Constantia" pitchFamily="18" charset="0"/>
              </a:rPr>
              <a:t>изпитване</a:t>
            </a:r>
            <a:r>
              <a:rPr lang="ru-RU" sz="1800" b="1" dirty="0">
                <a:latin typeface="Constantia" pitchFamily="18" charset="0"/>
              </a:rPr>
              <a:t>, </a:t>
            </a:r>
            <a:r>
              <a:rPr lang="ru-RU" sz="1800" b="1" dirty="0" err="1">
                <a:latin typeface="Constantia" pitchFamily="18" charset="0"/>
              </a:rPr>
              <a:t>писмено</a:t>
            </a:r>
            <a:r>
              <a:rPr lang="ru-RU" sz="1800" b="1" dirty="0">
                <a:latin typeface="Constantia" pitchFamily="18" charset="0"/>
              </a:rPr>
              <a:t/>
            </a:r>
            <a:br>
              <a:rPr lang="ru-RU" sz="1800" b="1" dirty="0">
                <a:latin typeface="Constantia" pitchFamily="18" charset="0"/>
              </a:rPr>
            </a:br>
            <a:r>
              <a:rPr lang="ru-RU" sz="1800" b="1" dirty="0" err="1">
                <a:latin typeface="Constantia" pitchFamily="18" charset="0"/>
              </a:rPr>
              <a:t>изпитване</a:t>
            </a:r>
            <a:r>
              <a:rPr lang="ru-RU" sz="1800" b="1" dirty="0">
                <a:latin typeface="Constantia" pitchFamily="18" charset="0"/>
              </a:rPr>
              <a:t>, диктовка, </a:t>
            </a:r>
            <a:r>
              <a:rPr lang="ru-RU" sz="1800" b="1" dirty="0" err="1">
                <a:latin typeface="Constantia" pitchFamily="18" charset="0"/>
              </a:rPr>
              <a:t>контролна</a:t>
            </a:r>
            <a:r>
              <a:rPr lang="ru-RU" sz="1800" b="1" dirty="0">
                <a:latin typeface="Constantia" pitchFamily="18" charset="0"/>
              </a:rPr>
              <a:t> работа, тест и </a:t>
            </a:r>
            <a:r>
              <a:rPr lang="ru-RU" sz="1800" b="1" dirty="0" err="1">
                <a:latin typeface="Constantia" pitchFamily="18" charset="0"/>
              </a:rPr>
              <a:t>др.За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целта</a:t>
            </a:r>
            <a:r>
              <a:rPr lang="ru-RU" sz="1800" b="1" dirty="0">
                <a:latin typeface="Constantia" pitchFamily="18" charset="0"/>
              </a:rPr>
              <a:t/>
            </a:r>
            <a:br>
              <a:rPr lang="ru-RU" sz="1800" b="1" dirty="0">
                <a:latin typeface="Constantia" pitchFamily="18" charset="0"/>
              </a:rPr>
            </a:br>
            <a:r>
              <a:rPr lang="ru-RU" sz="1800" b="1" dirty="0" err="1">
                <a:latin typeface="Constantia" pitchFamily="18" charset="0"/>
              </a:rPr>
              <a:t>използвам</a:t>
            </a:r>
            <a:r>
              <a:rPr lang="ru-RU" sz="1800" b="1" dirty="0">
                <a:latin typeface="Constantia" pitchFamily="18" charset="0"/>
              </a:rPr>
              <a:t> широко </a:t>
            </a:r>
            <a:r>
              <a:rPr lang="ru-RU" sz="1800" b="1" dirty="0" err="1">
                <a:latin typeface="Constantia" pitchFamily="18" charset="0"/>
              </a:rPr>
              <a:t>различни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дидактични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материали</a:t>
            </a:r>
            <a:r>
              <a:rPr lang="ru-RU" sz="1800" b="1" dirty="0">
                <a:latin typeface="Constantia" pitchFamily="18" charset="0"/>
              </a:rPr>
              <a:t>, </a:t>
            </a:r>
            <a:r>
              <a:rPr lang="ru-RU" sz="1800" b="1" dirty="0" err="1">
                <a:latin typeface="Constantia" pitchFamily="18" charset="0"/>
              </a:rPr>
              <a:t>сборници</a:t>
            </a:r>
            <a:r>
              <a:rPr lang="ru-RU" sz="1800" b="1" dirty="0">
                <a:latin typeface="Constantia" pitchFamily="18" charset="0"/>
              </a:rPr>
              <a:t>, </a:t>
            </a:r>
            <a:r>
              <a:rPr lang="ru-RU" sz="1800" b="1" dirty="0" err="1">
                <a:latin typeface="Constantia" pitchFamily="18" charset="0"/>
              </a:rPr>
              <a:t>помагала</a:t>
            </a:r>
            <a:r>
              <a:rPr lang="en-US" sz="1800" b="1" dirty="0">
                <a:latin typeface="Constantia" pitchFamily="18" charset="0"/>
              </a:rPr>
              <a:t>  </a:t>
            </a:r>
            <a:r>
              <a:rPr lang="ru-RU" sz="1800" b="1" dirty="0">
                <a:latin typeface="Constantia" pitchFamily="18" charset="0"/>
              </a:rPr>
              <a:t>и </a:t>
            </a:r>
            <a:r>
              <a:rPr lang="ru-RU" sz="1800" b="1" dirty="0" err="1">
                <a:latin typeface="Constantia" pitchFamily="18" charset="0"/>
              </a:rPr>
              <a:t>учебници</a:t>
            </a:r>
            <a:r>
              <a:rPr lang="ru-RU" sz="1800" b="1" dirty="0">
                <a:latin typeface="Constantia" pitchFamily="18" charset="0"/>
              </a:rPr>
              <a:t>, </a:t>
            </a:r>
            <a:r>
              <a:rPr lang="ru-RU" sz="1800" b="1" dirty="0" err="1">
                <a:latin typeface="Constantia" pitchFamily="18" charset="0"/>
              </a:rPr>
              <a:t>извън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тези</a:t>
            </a:r>
            <a:r>
              <a:rPr lang="ru-RU" sz="1800" b="1" dirty="0">
                <a:latin typeface="Constantia" pitchFamily="18" charset="0"/>
              </a:rPr>
              <a:t>, </a:t>
            </a:r>
            <a:r>
              <a:rPr lang="ru-RU" sz="1800" b="1" dirty="0" err="1">
                <a:latin typeface="Constantia" pitchFamily="18" charset="0"/>
              </a:rPr>
              <a:t>определени</a:t>
            </a:r>
            <a:r>
              <a:rPr lang="ru-RU" sz="1800" b="1" dirty="0">
                <a:latin typeface="Constantia" pitchFamily="18" charset="0"/>
              </a:rPr>
              <a:t> с </a:t>
            </a:r>
            <a:r>
              <a:rPr lang="ru-RU" sz="1800" b="1" dirty="0" err="1">
                <a:latin typeface="Constantia" pitchFamily="18" charset="0"/>
              </a:rPr>
              <a:t>тематичен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работен</a:t>
            </a:r>
            <a:r>
              <a:rPr lang="ru-RU" sz="1800" b="1" dirty="0">
                <a:latin typeface="Constantia" pitchFamily="18" charset="0"/>
              </a:rPr>
              <a:t> план. Чести </a:t>
            </a:r>
            <a:r>
              <a:rPr lang="ru-RU" sz="1800" b="1" dirty="0" err="1">
                <a:latin typeface="Constantia" pitchFamily="18" charset="0"/>
              </a:rPr>
              <a:t>материали</a:t>
            </a:r>
            <a:r>
              <a:rPr lang="ru-RU" sz="1800" b="1" dirty="0">
                <a:latin typeface="Constantia" pitchFamily="18" charset="0"/>
              </a:rPr>
              <a:t> от </a:t>
            </a:r>
            <a:r>
              <a:rPr lang="ru-RU" sz="1800" b="1" dirty="0" err="1">
                <a:latin typeface="Constantia" pitchFamily="18" charset="0"/>
              </a:rPr>
              <a:t>електронната</a:t>
            </a:r>
            <a:r>
              <a:rPr lang="ru-RU" sz="1800" b="1" dirty="0">
                <a:latin typeface="Constantia" pitchFamily="18" charset="0"/>
              </a:rPr>
              <a:t> мрежа /Интернет/, </a:t>
            </a:r>
            <a:r>
              <a:rPr lang="ru-RU" sz="1800" b="1" dirty="0" err="1">
                <a:latin typeface="Constantia" pitchFamily="18" charset="0"/>
              </a:rPr>
              <a:t>преценени</a:t>
            </a:r>
            <a:r>
              <a:rPr lang="ru-RU" sz="1800" b="1" dirty="0">
                <a:latin typeface="Constantia" pitchFamily="18" charset="0"/>
              </a:rPr>
              <a:t> от мен</a:t>
            </a:r>
            <a:r>
              <a:rPr lang="en-US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като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подходящи</a:t>
            </a:r>
            <a:r>
              <a:rPr lang="ru-RU" sz="1800" b="1" dirty="0">
                <a:latin typeface="Constantia" pitchFamily="18" charset="0"/>
              </a:rPr>
              <a:t>. </a:t>
            </a:r>
            <a:r>
              <a:rPr lang="ru-RU" sz="1800" b="1" dirty="0" err="1">
                <a:latin typeface="Constantia" pitchFamily="18" charset="0"/>
              </a:rPr>
              <a:t>Според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нуждите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използвам</a:t>
            </a:r>
            <a:r>
              <a:rPr lang="ru-RU" sz="1800" b="1" dirty="0">
                <a:latin typeface="Constantia" pitchFamily="18" charset="0"/>
              </a:rPr>
              <a:t> и </a:t>
            </a:r>
            <a:r>
              <a:rPr lang="ru-RU" sz="1800" b="1" dirty="0" err="1">
                <a:latin typeface="Constantia" pitchFamily="18" charset="0"/>
              </a:rPr>
              <a:t>методите</a:t>
            </a:r>
            <a:r>
              <a:rPr lang="ru-RU" sz="1800" b="1" dirty="0">
                <a:latin typeface="Constantia" pitchFamily="18" charset="0"/>
              </a:rPr>
              <a:t> на</a:t>
            </a:r>
            <a:r>
              <a:rPr lang="en-US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индивидуалната</a:t>
            </a:r>
            <a:r>
              <a:rPr lang="en-US" sz="1800" b="1" dirty="0">
                <a:latin typeface="Constantia" pitchFamily="18" charset="0"/>
              </a:rPr>
              <a:t> </a:t>
            </a:r>
            <a:r>
              <a:rPr lang="ru-RU" sz="1800" b="1" dirty="0">
                <a:latin typeface="Constantia" pitchFamily="18" charset="0"/>
              </a:rPr>
              <a:t>и</a:t>
            </a:r>
            <a:r>
              <a:rPr lang="en-US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груповата</a:t>
            </a:r>
            <a:r>
              <a:rPr lang="ru-RU" sz="1800" b="1" dirty="0">
                <a:latin typeface="Constantia" pitchFamily="18" charset="0"/>
              </a:rPr>
              <a:t> работа.</a:t>
            </a:r>
            <a:r>
              <a:rPr lang="en-US" sz="1800" b="1" dirty="0">
                <a:latin typeface="Constantia" pitchFamily="18" charset="0"/>
              </a:rPr>
              <a:t> </a:t>
            </a:r>
            <a:r>
              <a:rPr lang="ru-RU" sz="1800" b="1" dirty="0">
                <a:latin typeface="Constantia" pitchFamily="18" charset="0"/>
              </a:rPr>
              <a:t>Стремя се </a:t>
            </a:r>
            <a:r>
              <a:rPr lang="ru-RU" sz="1800" b="1" dirty="0" err="1">
                <a:latin typeface="Constantia" pitchFamily="18" charset="0"/>
              </a:rPr>
              <a:t>непрекъснато</a:t>
            </a:r>
            <a:r>
              <a:rPr lang="ru-RU" sz="1800" b="1" dirty="0">
                <a:latin typeface="Constantia" pitchFamily="18" charset="0"/>
              </a:rPr>
              <a:t> да </a:t>
            </a:r>
            <a:r>
              <a:rPr lang="ru-RU" sz="1800" b="1" dirty="0" err="1">
                <a:latin typeface="Constantia" pitchFamily="18" charset="0"/>
              </a:rPr>
              <a:t>включвам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всички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ученици</a:t>
            </a:r>
            <a:r>
              <a:rPr lang="ru-RU" sz="1800" b="1" dirty="0">
                <a:latin typeface="Constantia" pitchFamily="18" charset="0"/>
              </a:rPr>
              <a:t> в </a:t>
            </a:r>
            <a:r>
              <a:rPr lang="ru-RU" sz="1800" b="1" dirty="0" err="1">
                <a:latin typeface="Constantia" pitchFamily="18" charset="0"/>
              </a:rPr>
              <a:t>познавателния</a:t>
            </a:r>
            <a:r>
              <a:rPr lang="en-US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процес</a:t>
            </a:r>
            <a:r>
              <a:rPr lang="ru-RU" sz="1800" b="1" dirty="0">
                <a:latin typeface="Constantia" pitchFamily="18" charset="0"/>
              </a:rPr>
              <a:t>, </a:t>
            </a:r>
            <a:r>
              <a:rPr lang="ru-RU" sz="1800" b="1" dirty="0" err="1">
                <a:latin typeface="Constantia" pitchFamily="18" charset="0"/>
              </a:rPr>
              <a:t>според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техните</a:t>
            </a:r>
            <a:r>
              <a:rPr lang="ru-RU" sz="1800" b="1" dirty="0">
                <a:latin typeface="Constantia" pitchFamily="18" charset="0"/>
              </a:rPr>
              <a:t> потребности, </a:t>
            </a:r>
            <a:r>
              <a:rPr lang="ru-RU" sz="1800" b="1" dirty="0" err="1">
                <a:latin typeface="Constantia" pitchFamily="18" charset="0"/>
              </a:rPr>
              <a:t>като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целта</a:t>
            </a:r>
            <a:r>
              <a:rPr lang="ru-RU" sz="1800" b="1" dirty="0">
                <a:latin typeface="Constantia" pitchFamily="18" charset="0"/>
              </a:rPr>
              <a:t> е развитие и</a:t>
            </a:r>
            <a:r>
              <a:rPr lang="en-US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напредък</a:t>
            </a:r>
            <a:r>
              <a:rPr lang="ru-RU" sz="1800" b="1" dirty="0">
                <a:latin typeface="Constantia" pitchFamily="18" charset="0"/>
              </a:rPr>
              <a:t>, </a:t>
            </a:r>
            <a:r>
              <a:rPr lang="ru-RU" sz="1800" b="1" dirty="0" err="1">
                <a:latin typeface="Constantia" pitchFamily="18" charset="0"/>
              </a:rPr>
              <a:t>както</a:t>
            </a:r>
            <a:r>
              <a:rPr lang="ru-RU" sz="1800" b="1" dirty="0">
                <a:latin typeface="Constantia" pitchFamily="18" charset="0"/>
              </a:rPr>
              <a:t> за </a:t>
            </a:r>
            <a:r>
              <a:rPr lang="ru-RU" sz="1800" b="1" dirty="0" err="1">
                <a:latin typeface="Constantia" pitchFamily="18" charset="0"/>
              </a:rPr>
              <a:t>изоставащите</a:t>
            </a:r>
            <a:r>
              <a:rPr lang="ru-RU" sz="1800" b="1" dirty="0">
                <a:latin typeface="Constantia" pitchFamily="18" charset="0"/>
              </a:rPr>
              <a:t>, </a:t>
            </a:r>
            <a:r>
              <a:rPr lang="ru-RU" sz="1800" b="1" dirty="0" err="1">
                <a:latin typeface="Constantia" pitchFamily="18" charset="0"/>
              </a:rPr>
              <a:t>така</a:t>
            </a:r>
            <a:r>
              <a:rPr lang="ru-RU" sz="1800" b="1" dirty="0">
                <a:latin typeface="Constantia" pitchFamily="18" charset="0"/>
              </a:rPr>
              <a:t> и за по – </a:t>
            </a:r>
            <a:r>
              <a:rPr lang="ru-RU" sz="1800" b="1" dirty="0" err="1">
                <a:latin typeface="Constantia" pitchFamily="18" charset="0"/>
              </a:rPr>
              <a:t>изявените</a:t>
            </a:r>
            <a:r>
              <a:rPr lang="ru-RU" sz="1800" b="1" dirty="0">
                <a:latin typeface="Constantia" pitchFamily="18" charset="0"/>
              </a:rPr>
              <a:t> </a:t>
            </a:r>
            <a:r>
              <a:rPr lang="ru-RU" sz="1800" b="1" dirty="0" err="1">
                <a:latin typeface="Constantia" pitchFamily="18" charset="0"/>
              </a:rPr>
              <a:t>ученици</a:t>
            </a:r>
            <a:r>
              <a:rPr lang="ru-RU" sz="1800" b="1" dirty="0">
                <a:latin typeface="Constantia" pitchFamily="18" charset="0"/>
              </a:rPr>
              <a:t>.</a:t>
            </a:r>
            <a:endParaRPr lang="bg-BG" sz="1800" b="1" dirty="0">
              <a:latin typeface="Constantia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1403648" y="332656"/>
            <a:ext cx="6417734" cy="939801"/>
          </a:xfrm>
        </p:spPr>
        <p:txBody>
          <a:bodyPr>
            <a:normAutofit/>
          </a:bodyPr>
          <a:lstStyle/>
          <a:p>
            <a:r>
              <a:rPr lang="bg-BG" sz="2800" b="1" dirty="0">
                <a:latin typeface="Constantia" pitchFamily="18" charset="0"/>
              </a:rPr>
              <a:t>МЕТОДИЧЕСКА ДЕЙНОСТ</a:t>
            </a:r>
          </a:p>
        </p:txBody>
      </p:sp>
    </p:spTree>
    <p:extLst>
      <p:ext uri="{BB962C8B-B14F-4D97-AF65-F5344CB8AC3E}">
        <p14:creationId xmlns:p14="http://schemas.microsoft.com/office/powerpoint/2010/main" val="94046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11560" y="2564904"/>
            <a:ext cx="7772400" cy="1524000"/>
          </a:xfrm>
        </p:spPr>
        <p:txBody>
          <a:bodyPr>
            <a:noAutofit/>
          </a:bodyPr>
          <a:lstStyle/>
          <a:p>
            <a:r>
              <a:rPr lang="bg-BG" sz="3200" dirty="0">
                <a:latin typeface="Constantia" pitchFamily="18" charset="0"/>
              </a:rPr>
              <a:t>Учениците с огромно желание участваха в него и придобиха дигитални умения, които ще са им необходими в бъдеще.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7544" y="404664"/>
            <a:ext cx="8280920" cy="1343480"/>
          </a:xfrm>
        </p:spPr>
        <p:txBody>
          <a:bodyPr>
            <a:noAutofit/>
          </a:bodyPr>
          <a:lstStyle/>
          <a:p>
            <a:r>
              <a:rPr lang="bg-BG" sz="2800" b="1" dirty="0">
                <a:solidFill>
                  <a:schemeClr val="accent2">
                    <a:lumMod val="50000"/>
                  </a:schemeClr>
                </a:solidFill>
                <a:latin typeface="Constantia" pitchFamily="18" charset="0"/>
              </a:rPr>
              <a:t>През учебната 2019 – 2020 г. работих по Проект „Образование за утрешния ден“ като ръководител на клуб „Дигитален свят“ </a:t>
            </a:r>
          </a:p>
        </p:txBody>
      </p:sp>
    </p:spTree>
    <p:extLst>
      <p:ext uri="{BB962C8B-B14F-4D97-AF65-F5344CB8AC3E}">
        <p14:creationId xmlns:p14="http://schemas.microsoft.com/office/powerpoint/2010/main" val="421306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9048" y="3402781"/>
            <a:ext cx="382270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090" y="322027"/>
            <a:ext cx="3371352" cy="2528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3515" y="653269"/>
            <a:ext cx="4293097" cy="32198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12043" y="257352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7993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ълна">
  <a:themeElements>
    <a:clrScheme name="Връх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Въ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ъ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111</TotalTime>
  <Words>226</Words>
  <Application>Microsoft Office PowerPoint</Application>
  <PresentationFormat>Презентация на цял екран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12</vt:i4>
      </vt:variant>
    </vt:vector>
  </HeadingPairs>
  <TitlesOfParts>
    <vt:vector size="13" baseType="lpstr">
      <vt:lpstr>Вълна</vt:lpstr>
      <vt:lpstr> ПРОФЕСИОНАЛНО ПОРТФОЛИО           на                  АТАНАСКА МИХАЛЕВА           старши учител                 НУ»Св.Св.Кирил и Методий»          Тополовград</vt:lpstr>
      <vt:lpstr>Презентация на PowerPoint</vt:lpstr>
      <vt:lpstr>За мен  Атанаска Петкова Михалева  гр. Тополовград Националност: България  Длъжност:  Учител в начален етап Образование: Висше - бакалавър Специалност:  НУП  Педагогически стаж: 26 години  E-mail: gordataasi555@abv.bg</vt:lpstr>
      <vt:lpstr>Мотиви за изготвяне на моето портфолио   - Осъзнавам портфолиото като инструмент за себепознание и самооценка, както и неговия развиващ смисъл;  -  Чрез него ще бъде възможно да се проследи индивидуалното качество на моята работа, в съответствие с предварително поставените от мен цели, задачи и моята философия за ролята ми като учител;   - Електронното портфолио като начин за информационен и професионален обмен в мрежата /Интернет/;   - Прозрачност и доказателственост в моята работа, които биха допринесли за повече сигурност в нея.    *Забележка: Портфолиото е отворено и подлежи на изменение, допълнение и актуализация във всеки един момент от дейността ми като учител.</vt:lpstr>
      <vt:lpstr> Създаване на атмосфера на уважение, обич и доверие;  Качествено и образно преподаване на достъпен и разбираем език;  Фокусиране върху индивидуалните потребности на учениците в процеса на учене; Откриване на силните страни на учениците и тяхното надграждане; Мотивиране и стимулиране на учениците да учат и да се развиват; Насърчаване на инициативността на учениците да предлагат различни решения на даден проблем. Вярвам, че учител, който обучава, без да е вдъхнал у учениците си желание да учат, кове студено желязо.</vt:lpstr>
      <vt:lpstr> Ежегодно планиране на педагогическата дейност чрез разработване на тематични работни планове по преподаваните предмети в съответната паралелка на начален етап на основното образование и определяне на акцентите в тематичното многообразие;  </vt:lpstr>
      <vt:lpstr>Сложността в работата на началния учител е предопределена от факта, че той трябва да преподава различни учебни предмети, изискващи специфични методи за преподаване на знанията, а също и различни методи за тяхното оценяване. Ето защо е важно прилагането на всички дидактични методи в цялото им многообразие – разказ, беседа, диалог, наблюдение, демонстрация, практически упражнения и занятия, а също така и устно изпитване, писмено изпитване, диктовка, контролна работа, тест и др.За целта използвам широко различни дидактични материали, сборници, помагала  и учебници, извън тези, определени с тематичен работен план. Чести материали от електронната мрежа /Интернет/, преценени от мен като подходящи. Според нуждите използвам и методите на индивидуалната и груповата работа. Стремя се непрекъснато да включвам всички ученици в познавателния процес, според техните потребности, като целта е развитие и напредък, както за изоставащите, така и за по – изявените ученици.</vt:lpstr>
      <vt:lpstr>Учениците с огромно желание участваха в него и придобиха дигитални умения, които ще са им необходими в бъдеще.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ПРОФЕСИОНАЛНО ПОРТФОЛИО на  АТАНАСКА МИХАЛЕВА учител НУ»Св.Св.Кирил и Методий» Тополовград</dc:title>
  <dc:creator>user</dc:creator>
  <cp:lastModifiedBy>user</cp:lastModifiedBy>
  <cp:revision>14</cp:revision>
  <dcterms:created xsi:type="dcterms:W3CDTF">2020-10-31T14:22:55Z</dcterms:created>
  <dcterms:modified xsi:type="dcterms:W3CDTF">2024-11-24T20:06:33Z</dcterms:modified>
</cp:coreProperties>
</file>