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0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91" r:id="rId13"/>
    <p:sldId id="292" r:id="rId14"/>
    <p:sldId id="293" r:id="rId15"/>
    <p:sldId id="294" r:id="rId16"/>
    <p:sldId id="296" r:id="rId17"/>
    <p:sldId id="297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76" r:id="rId26"/>
    <p:sldId id="277" r:id="rId27"/>
    <p:sldId id="283" r:id="rId28"/>
    <p:sldId id="278" r:id="rId29"/>
    <p:sldId id="280" r:id="rId30"/>
    <p:sldId id="281" r:id="rId31"/>
    <p:sldId id="284" r:id="rId32"/>
    <p:sldId id="285" r:id="rId33"/>
    <p:sldId id="286" r:id="rId34"/>
    <p:sldId id="282" r:id="rId35"/>
    <p:sldId id="287" r:id="rId36"/>
    <p:sldId id="288" r:id="rId37"/>
    <p:sldId id="289" r:id="rId38"/>
    <p:sldId id="295" r:id="rId3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D836-689F-4363-BA22-3AD99FD626AA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9F69D-7539-4A66-BFDE-7DBF628AED2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4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9F69D-7539-4A66-BFDE-7DBF628AED21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45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9F69D-7539-4A66-BFDE-7DBF628AED21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778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7D88-4620-4086-AE0F-3293564098DD}" type="datetimeFigureOut">
              <a:rPr lang="bg-BG" smtClean="0"/>
              <a:pPr/>
              <a:t>25.2.2025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89F9-0FE0-4D24-A542-D54A6E0A8F4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6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ързано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642918"/>
            <a:ext cx="6357982" cy="870527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g-BG" sz="3200" b="1" i="1" spc="50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УЧИТЕЛСКО</a:t>
            </a:r>
            <a:r>
              <a:rPr lang="en-US" sz="3200" b="1" i="1" spc="50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bg-BG" sz="3200" b="1" i="1" spc="50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ПОРТФОЛИО</a:t>
            </a:r>
            <a:endParaRPr lang="bg-BG" sz="3200" b="1" i="1" spc="5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13435349_1175235612507508_1542181217418619209_n.jpg"/>
          <p:cNvPicPr>
            <a:picLocks noChangeAspect="1"/>
          </p:cNvPicPr>
          <p:nvPr/>
        </p:nvPicPr>
        <p:blipFill>
          <a:blip r:embed="rId3"/>
          <a:srcRect l="14118" t="31250" r="68721" b="56250"/>
          <a:stretch>
            <a:fillRect/>
          </a:stretch>
        </p:blipFill>
        <p:spPr>
          <a:xfrm>
            <a:off x="1000100" y="1928802"/>
            <a:ext cx="2428892" cy="264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1714488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                           НА</a:t>
            </a:r>
            <a:endParaRPr lang="en-US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  <a:p>
            <a:endParaRPr lang="bg-BG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  <a:p>
            <a:pPr algn="ctr"/>
            <a:r>
              <a:rPr lang="bg-BG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ДИАНА     </a:t>
            </a:r>
          </a:p>
          <a:p>
            <a:pPr algn="ctr"/>
            <a:r>
              <a:rPr lang="bg-BG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            ПЕТРОВА </a:t>
            </a:r>
          </a:p>
          <a:p>
            <a:pPr algn="ctr"/>
            <a:r>
              <a:rPr lang="bg-BG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                               ГЕОРГИЕВА</a:t>
            </a:r>
            <a:endParaRPr lang="bg-BG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143512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bg-BG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СТАРШИ  УЧИТЕЛ НАЧАЛЕН ЕТАП</a:t>
            </a:r>
          </a:p>
          <a:p>
            <a:r>
              <a:rPr lang="bg-BG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  В   НУ ,, СВ.  СВ. КИРИЛ И МЕТОДИЙ”</a:t>
            </a:r>
          </a:p>
          <a:p>
            <a:r>
              <a:rPr lang="bg-BG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                гр. ТОПОЛОВГРАД</a:t>
            </a:r>
            <a:endParaRPr lang="bg-BG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116" name="AutoShape 12" descr="Резултат с изображение за рамки за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7118" name="AutoShape 14" descr="Резултат с изображение за рамки за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7122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642918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dirty="0" smtClean="0"/>
              <a:t> </a:t>
            </a:r>
            <a:endParaRPr lang="bg-B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15.11.2005- 05.01.2006г.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“Св. Климент Охридски”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за информация и усъвършенстване на учители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“Методика на обучението по Безопасност на движението по пътищата І-ІV клас”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929198"/>
            <a:ext cx="2388070" cy="214314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940362" y="4081582"/>
            <a:ext cx="727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на тема: “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тормоз в училище”</a:t>
            </a:r>
            <a:endParaRPr lang="bg-B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80231" y="2647557"/>
            <a:ext cx="7358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09.06.2013г.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Квалификация  на педагогическите специалисти по ОП РЧР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Превенция на училищното насилие, агресията и други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-59377" y="-49207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60"/>
            <a:ext cx="2388070" cy="2143140"/>
          </a:xfrm>
          <a:prstGeom prst="rect">
            <a:avLst/>
          </a:prstGeom>
          <a:noFill/>
        </p:spPr>
      </p:pic>
      <p:sp>
        <p:nvSpPr>
          <p:cNvPr id="2" name="Правоъгълник 1"/>
          <p:cNvSpPr/>
          <p:nvPr/>
        </p:nvSpPr>
        <p:spPr>
          <a:xfrm>
            <a:off x="927146" y="374355"/>
            <a:ext cx="782131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преминало обучение по програмата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 за интердисциплинарно проектно-ориентирано обучение в началното училище при интегриране на технологиите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41374" y="1925644"/>
            <a:ext cx="77630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участие в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Самооценяването като фактор за повишаване познавателната активност на учениците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41375" y="3121645"/>
            <a:ext cx="77630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участие в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на преподаването по БЕЛ и алтернативни методи за оценка на знанията в 1-4 клас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841373" y="4355189"/>
            <a:ext cx="77630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участие в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Общуването като фактор за оптимизиране на педагогическото взаимодействие и повишаване на познавателната активност на учениците в процеса на обучение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60"/>
            <a:ext cx="2388070" cy="2143140"/>
          </a:xfrm>
          <a:prstGeom prst="rect">
            <a:avLst/>
          </a:prstGeom>
          <a:noFill/>
        </p:spPr>
      </p:pic>
      <p:sp>
        <p:nvSpPr>
          <p:cNvPr id="2" name="Правоъгълник 1"/>
          <p:cNvSpPr/>
          <p:nvPr/>
        </p:nvSpPr>
        <p:spPr>
          <a:xfrm>
            <a:off x="841374" y="541143"/>
            <a:ext cx="811895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преминал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педагогически специалисти за формиране на знания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умения и компетентности за оценяването на учениците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41374" y="1761776"/>
            <a:ext cx="76910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преминала </a:t>
            </a:r>
            <a:r>
              <a:rPr lang="bg-BG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вътрешноучилищна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квалификация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Овладяване на стреса в професионалната среда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41374" y="2831462"/>
            <a:ext cx="783508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за участие в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на конфликти- модели и стратегии за разрешаването им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841374" y="3732372"/>
            <a:ext cx="769106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за участие в семинарно обучение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учителско портфолио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”-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квалификационен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841374" y="4613561"/>
            <a:ext cx="675496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 и  умения  за  решаване  на  конфликти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’’- 1/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квалификационен 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-14683" y="-58737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60"/>
            <a:ext cx="2388070" cy="2143140"/>
          </a:xfrm>
          <a:prstGeom prst="rect">
            <a:avLst/>
          </a:prstGeom>
          <a:noFill/>
        </p:spPr>
      </p:pic>
      <p:sp>
        <p:nvSpPr>
          <p:cNvPr id="2" name="Правоъгълник 1"/>
          <p:cNvSpPr/>
          <p:nvPr/>
        </p:nvSpPr>
        <p:spPr>
          <a:xfrm>
            <a:off x="899852" y="782409"/>
            <a:ext cx="76325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 участие  в  курс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 на  образователния  процес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’’- 0,5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квалификационни  кредита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41374" y="2013265"/>
            <a:ext cx="72590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 участие  в  курс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Наставничеството  в  образователната  среда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-  0.5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квалификационни  кредита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14409" y="3045513"/>
            <a:ext cx="72859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 участие  в  курс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Наставничеството  в  образователната  среда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– 1/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квалификационен 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814409" y="3963054"/>
            <a:ext cx="728598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 с  трудни  родители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-  1/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квалификационен 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1036" y="-22848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60"/>
            <a:ext cx="2388070" cy="2143140"/>
          </a:xfrm>
          <a:prstGeom prst="rect">
            <a:avLst/>
          </a:prstGeom>
          <a:noFill/>
        </p:spPr>
      </p:pic>
      <p:sp>
        <p:nvSpPr>
          <p:cNvPr id="2" name="Правоъгълник 1"/>
          <p:cNvSpPr/>
          <p:nvPr/>
        </p:nvSpPr>
        <p:spPr>
          <a:xfrm>
            <a:off x="601662" y="327137"/>
            <a:ext cx="785876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 за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‘’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Персонализирано  обучение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или  как  да  развием  и  прилагаме  ученико-  центриран  подход  в  преподаването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-  1/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един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квалификационен 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98474" y="2314828"/>
            <a:ext cx="824998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за участие в квалификационен курс на тема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Мотивацията в учебния процес – техники и приложение. </a:t>
            </a:r>
            <a:r>
              <a:rPr lang="bg-BG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Бърнаут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’’-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квалификационни кредита 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98474" y="3491878"/>
            <a:ext cx="796195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за участие в обучение по Проект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Подкрепа за успех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тема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:’’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Прилагане на инструментариума за ранно идентифициране на ученици в риск от преждевременно напускане на образователната система и за диференциран подход при определяне на потребностите им от предоставяне на индивидуална подкрепа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– 1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квалификационен кредит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5849888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051254" y="247288"/>
            <a:ext cx="72651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Удостоверение за участие в обучение по Проект ‘’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успех’’ на тема :’’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инструментариума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идентифициране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риск от преждевременно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напускане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образователната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и за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диференциран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при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 от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предоставяне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– 1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Удостоверение  за  участие  в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присъствена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форма  на  обучение  за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повишаване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 тема: ‘’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Инструментариум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съвременния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– 1квалификационен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обучение на тема:’’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Въвеждане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иновации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чрез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използване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услуги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– 2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кредита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 на тема: ‘’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проектно-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базираното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в облака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ИКТ’’- 1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обучителен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 на тема:’’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ключови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умения за работа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– 1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кредит</a:t>
            </a:r>
          </a:p>
        </p:txBody>
      </p:sp>
    </p:spTree>
    <p:extLst>
      <p:ext uri="{BB962C8B-B14F-4D97-AF65-F5344CB8AC3E}">
        <p14:creationId xmlns:p14="http://schemas.microsoft.com/office/powerpoint/2010/main" val="40940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-9092" y="-2960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683568" y="31507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преминало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обучение по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програмата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Модел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интердисциплинарно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проектно-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ориентирано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обучение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началното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училище при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интегриране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технологиите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курс на тема: “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Самооценяването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фактор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повишаване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познавателната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активност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учениците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курс на тема: “Модернизация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преподаването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по БЕЛ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алтернативни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оценка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знанията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1-4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клас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курс на тема: “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Общуването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фактор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оптимизиране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педагогическото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взаимодействие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повишаване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познавателната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активност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учениците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процеса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обучение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курс на тема: “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Конфликти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агресия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тормоз в училище”</a:t>
            </a:r>
          </a:p>
        </p:txBody>
      </p:sp>
    </p:spTree>
    <p:extLst>
      <p:ext uri="{BB962C8B-B14F-4D97-AF65-F5344CB8AC3E}">
        <p14:creationId xmlns:p14="http://schemas.microsoft.com/office/powerpoint/2010/main" val="38718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-9092" y="-2960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  <p:sp>
        <p:nvSpPr>
          <p:cNvPr id="17" name="Правоъгълник 16"/>
          <p:cNvSpPr/>
          <p:nvPr/>
        </p:nvSpPr>
        <p:spPr>
          <a:xfrm>
            <a:off x="581928" y="1868752"/>
            <a:ext cx="7961957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Участие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обучение по Проект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РДУОУК – Дейност 2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:’’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 "Работа в </a:t>
            </a:r>
            <a:r>
              <a:rPr lang="bg-BG" dirty="0" err="1">
                <a:solidFill>
                  <a:schemeClr val="accent2">
                    <a:lumMod val="75000"/>
                  </a:schemeClr>
                </a:solidFill>
              </a:rPr>
              <a:t>Teams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"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1743232" y="3404790"/>
            <a:ext cx="796195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Обучител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Проект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РДУОУК – Дейност 3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131469" y="3991437"/>
            <a:ext cx="686287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bg-BG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Използвоне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ИКТ в учебния процес, включително за работа с оборудване"</a:t>
            </a:r>
            <a:endParaRPr lang="bg-BG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2571736" y="714356"/>
            <a:ext cx="4035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i="1" dirty="0" smtClean="0">
                <a:solidFill>
                  <a:schemeClr val="accent2">
                    <a:lumMod val="75000"/>
                  </a:schemeClr>
                </a:solidFill>
              </a:rPr>
              <a:t>КВАЛИФИКАЦИИ</a:t>
            </a:r>
            <a:endParaRPr lang="bg-BG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7" descr="3d-white-person-with-book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"/>
          </a:blip>
          <a:srcRect b="2625"/>
          <a:stretch>
            <a:fillRect/>
          </a:stretch>
        </p:blipFill>
        <p:spPr bwMode="auto">
          <a:xfrm>
            <a:off x="1979613" y="1844675"/>
            <a:ext cx="4968875" cy="4073525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3"/>
          <a:srcRect b="7202"/>
          <a:stretch>
            <a:fillRect/>
          </a:stretch>
        </p:blipFill>
        <p:spPr bwMode="auto">
          <a:xfrm>
            <a:off x="0" y="-144463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00100" y="995218"/>
            <a:ext cx="74295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Свидетелство за  ПЕТА ПРОФЕСИОНАЛНО-КВАЛИФИКАЦИОННА СТЕПЕН - Тракийски университет Стара Загора </a:t>
            </a:r>
          </a:p>
          <a:p>
            <a:pPr>
              <a:buFont typeface="Wingdings" pitchFamily="2" charset="2"/>
              <a:buNone/>
            </a:pP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Департамент за информация и повишаване квалификацията на учителите.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Свидетелство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 за 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придобита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 ЧЕТВЪРТА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ПРОФЕСИОНАЛНО-КВАЛИФИКАЦИОННА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СТЕПЕН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bg-BG" sz="24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28662" y="3977871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Джуниър Ачийвмънт България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Формиране на предприемачестки умения в начален етап на българските училища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Национална програма ,,Квалификация”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3" name="Rectangle 22"/>
          <p:cNvSpPr/>
          <p:nvPr/>
        </p:nvSpPr>
        <p:spPr>
          <a:xfrm>
            <a:off x="2500298" y="500042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800" b="1" i="1" dirty="0" smtClean="0">
                <a:solidFill>
                  <a:schemeClr val="accent6">
                    <a:lumMod val="50000"/>
                  </a:schemeClr>
                </a:solidFill>
              </a:rPr>
              <a:t>Съдържание: </a:t>
            </a:r>
            <a:endParaRPr lang="bg-BG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 descr="14633321_1875587959338154_1537255322156949708_o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500174"/>
            <a:ext cx="414337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071934" y="1582341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Първа част: Общи сведения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–автобиография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–дипломи и квалификации</a:t>
            </a:r>
          </a:p>
          <a:p>
            <a:endParaRPr lang="bg-BG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g-BG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Втора част: Педагогическа дейност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–лично представяне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–философия на учителя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–описание на педагогическата и научно-методическата дейност</a:t>
            </a:r>
          </a:p>
          <a:p>
            <a:endParaRPr lang="bg-BG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g-BG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Трета част: Приложения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–извънкласна дейност</a:t>
            </a:r>
          </a:p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–галерия</a:t>
            </a:r>
          </a:p>
        </p:txBody>
      </p:sp>
      <p:pic>
        <p:nvPicPr>
          <p:cNvPr id="20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714860"/>
            <a:ext cx="2388070" cy="2143140"/>
          </a:xfrm>
          <a:prstGeom prst="rect">
            <a:avLst/>
          </a:prstGeom>
          <a:noFill/>
        </p:spPr>
      </p:pic>
      <p:pic>
        <p:nvPicPr>
          <p:cNvPr id="21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929198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3" name="Picture 5" descr="ANd9GcT1ab-mF40wXxqJHJM659-w8-cTtf7l0CSawWptWNWvfTPN7s8rprXBZR7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2266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28662" y="2428868"/>
            <a:ext cx="7286676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Професията на учителя не е просто професия,а призвание.Защото той е този, който трябва да създаде от дете  - личност.</a:t>
            </a:r>
          </a:p>
          <a:p>
            <a:pPr>
              <a:lnSpc>
                <a:spcPct val="80000"/>
              </a:lnSpc>
            </a:pP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     Работата на учителя е динамична, изпълнена с всекидневни предизвикателства. Един учител не може да скучае, винаги има емоции, вълнения и трепети.Освен това учителят влиза и в ролята на родител, лекар и приятел.</a:t>
            </a:r>
          </a:p>
          <a:p>
            <a:pPr>
              <a:lnSpc>
                <a:spcPct val="80000"/>
              </a:lnSpc>
            </a:pP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     За мен от най-голямо значение е да възпитам у учениците знание,честност,доброта, взаимопомощ ,разбиране, търпение и обич.</a:t>
            </a:r>
          </a:p>
          <a:p>
            <a:pPr>
              <a:lnSpc>
                <a:spcPct val="80000"/>
              </a:lnSpc>
            </a:pP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     Началният учител е този, който пръв въвежда децата в храма на науката, а резултатите, които ще се постигнат на финала много зависят от самия старт.</a:t>
            </a:r>
            <a:endParaRPr lang="bg-BG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214290"/>
            <a:ext cx="4286280" cy="714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g-B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  ВТОРА</a:t>
            </a:r>
            <a:endParaRPr lang="bg-BG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76" y="1428736"/>
            <a:ext cx="540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i="1" dirty="0" smtClean="0">
                <a:solidFill>
                  <a:schemeClr val="accent2">
                    <a:lumMod val="75000"/>
                  </a:schemeClr>
                </a:solidFill>
              </a:rPr>
              <a:t>НАУЧНО –МЕТОДИЧНА ДЕЙНОСТ </a:t>
            </a:r>
            <a:endParaRPr lang="bg-BG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00024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chemeClr val="accent2"/>
                </a:solidFill>
              </a:rPr>
              <a:t>ЛИЧНО ПРЕДСТАВЯНЕ</a:t>
            </a:r>
            <a:endParaRPr lang="bg-BG" sz="2000" b="1" i="1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05021">
            <a:off x="-307349" y="4938303"/>
            <a:ext cx="2388070" cy="2143140"/>
          </a:xfrm>
          <a:prstGeom prst="rect">
            <a:avLst/>
          </a:prstGeom>
          <a:noFill/>
        </p:spPr>
      </p:pic>
      <p:pic>
        <p:nvPicPr>
          <p:cNvPr id="20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929198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2" name="Picture 5" descr="391139-obiavi-knig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97012" y="394078"/>
            <a:ext cx="2427196" cy="134806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2289" y="829224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 гледаш една година напред посади цвете, ако гледаш десет години напред посади дърво,</a:t>
            </a:r>
          </a:p>
          <a:p>
            <a:pPr algn="ctr">
              <a:lnSpc>
                <a:spcPct val="80000"/>
              </a:lnSpc>
              <a:defRPr/>
            </a:pPr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ако гледаш сто години напред образовай                             хора!</a:t>
            </a:r>
          </a:p>
        </p:txBody>
      </p:sp>
      <p:pic>
        <p:nvPicPr>
          <p:cNvPr id="14" name="Picture 13" descr="14612562_1875587812671502_7649587549746487453_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B47D"/>
              </a:clrFrom>
              <a:clrTo>
                <a:srgbClr val="F9B47D">
                  <a:alpha val="0"/>
                </a:srgbClr>
              </a:clrTo>
            </a:clrChange>
          </a:blip>
          <a:srcRect b="6210"/>
          <a:stretch>
            <a:fillRect/>
          </a:stretch>
        </p:blipFill>
        <p:spPr>
          <a:xfrm>
            <a:off x="857224" y="1500174"/>
            <a:ext cx="763769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607587" y="2373493"/>
            <a:ext cx="478634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g-BG" sz="2400" b="1" i="1" dirty="0" smtClean="0">
                <a:solidFill>
                  <a:schemeClr val="accent2">
                    <a:lumMod val="75000"/>
                  </a:schemeClr>
                </a:solidFill>
              </a:rPr>
              <a:t> „Посредственият учител разказва.Добрият учител обяснява.Най- добрият учител показва.Великият учител вдъхновява”.- Уилиам Артър</a:t>
            </a:r>
          </a:p>
          <a:p>
            <a:pPr>
              <a:spcBef>
                <a:spcPct val="0"/>
              </a:spcBef>
              <a:defRPr/>
            </a:pPr>
            <a:endParaRPr lang="bg-BG" dirty="0" smtClean="0"/>
          </a:p>
          <a:p>
            <a:pPr>
              <a:lnSpc>
                <a:spcPct val="80000"/>
              </a:lnSpc>
              <a:defRPr/>
            </a:pPr>
            <a:r>
              <a:rPr lang="bg-BG" dirty="0" smtClean="0"/>
              <a:t>   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solidFill>
                  <a:srgbClr val="C00000"/>
                </a:solidFill>
              </a:rPr>
              <a:t>Философия на учителя</a:t>
            </a:r>
            <a:endParaRPr lang="bg-BG" sz="3200" i="1" dirty="0">
              <a:solidFill>
                <a:srgbClr val="C00000"/>
              </a:solidFill>
            </a:endParaRPr>
          </a:p>
        </p:txBody>
      </p:sp>
      <p:pic>
        <p:nvPicPr>
          <p:cNvPr id="18" name="Picture 18" descr="Свързано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9" name="Picture 18" descr="Свързано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929198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00100" y="714356"/>
            <a:ext cx="72866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</a:rPr>
              <a:t>Училището трябвада се превърне в място,където:</a:t>
            </a:r>
          </a:p>
          <a:p>
            <a:pPr algn="ctr"/>
            <a:endParaRPr lang="bg-BG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i="1" dirty="0" smtClean="0">
                <a:solidFill>
                  <a:schemeClr val="accent2">
                    <a:lumMod val="75000"/>
                  </a:schemeClr>
                </a:solidFill>
              </a:rPr>
              <a:t>Учениците се учат от собствените грешки;не се чувстват потиснати при евентуален провал и свикват да работят един с друг,вместо да се съревновават;</a:t>
            </a:r>
          </a:p>
          <a:p>
            <a:pPr>
              <a:buFont typeface="Wingdings" pitchFamily="2" charset="2"/>
              <a:buChar char="Ø"/>
            </a:pPr>
            <a:r>
              <a:rPr lang="bg-BG" sz="2400" b="1" i="1" dirty="0" smtClean="0">
                <a:solidFill>
                  <a:schemeClr val="accent2">
                    <a:lumMod val="75000"/>
                  </a:schemeClr>
                </a:solidFill>
              </a:rPr>
              <a:t>Учители и ученици търсят заедно решение на учебните задачи.</a:t>
            </a:r>
          </a:p>
          <a:p>
            <a:pPr>
              <a:buFont typeface="Wingdings" pitchFamily="2" charset="2"/>
              <a:buChar char="Ø"/>
            </a:pPr>
            <a:r>
              <a:rPr lang="bg-BG" sz="2400" b="1" i="1" dirty="0" smtClean="0">
                <a:solidFill>
                  <a:schemeClr val="accent2">
                    <a:lumMod val="75000"/>
                  </a:schemeClr>
                </a:solidFill>
              </a:rPr>
              <a:t>Усвояват се житейски умения</a:t>
            </a:r>
            <a:r>
              <a:rPr lang="bg-BG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00100" y="571480"/>
            <a:ext cx="7143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В съвременната класна стая:</a:t>
            </a:r>
          </a:p>
          <a:p>
            <a:pPr algn="ctr"/>
            <a:endParaRPr lang="bg-BG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400" dirty="0" smtClean="0">
                <a:solidFill>
                  <a:schemeClr val="accent2">
                    <a:lumMod val="50000"/>
                  </a:schemeClr>
                </a:solidFill>
              </a:rPr>
              <a:t>Възрастните трябва да се научат да възприемат децата като уникални същества; като ценен източник на идеи и умения.</a:t>
            </a:r>
          </a:p>
          <a:p>
            <a:endParaRPr lang="bg-BG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400" dirty="0" smtClean="0">
                <a:solidFill>
                  <a:schemeClr val="accent2">
                    <a:lumMod val="50000"/>
                  </a:schemeClr>
                </a:solidFill>
              </a:rPr>
              <a:t>Необходимо е взаимно уважение  между учители , родители и ученици.</a:t>
            </a:r>
          </a:p>
          <a:p>
            <a:endParaRPr lang="bg-BG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400" dirty="0" smtClean="0">
                <a:solidFill>
                  <a:schemeClr val="accent2">
                    <a:lumMod val="50000"/>
                  </a:schemeClr>
                </a:solidFill>
              </a:rPr>
              <a:t>Формирането на умения у учениците да се изслушват един друг, да работят екипно и да решават заедно възникнали проблеми в клас.</a:t>
            </a:r>
            <a:endParaRPr lang="bg-BG" dirty="0" smtClean="0"/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8577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00100" y="612845"/>
            <a:ext cx="7215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Описание на педагогическата и научно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-методическата дейност</a:t>
            </a:r>
          </a:p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Основни дейности: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Планиране и подготовка на образователно-възпитателната дейност;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Провеждане на адекватно обучение по съответните предмети;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Използване на актуални образователно -възпитателни стратегии, които: </a:t>
            </a:r>
          </a:p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-дават оптимални резултати; </a:t>
            </a:r>
          </a:p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-отговарят на ученическите потребности; </a:t>
            </a:r>
          </a:p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-стимулират личностното развитие; </a:t>
            </a:r>
          </a:p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-реализират вътрешнопредметни и междупредметни връзки.</a:t>
            </a:r>
          </a:p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Използване на съвременни технологии и материали за преподаване на ново учебно съдържание; </a:t>
            </a:r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928662" y="474345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Описание на педагогическата и научно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–методическата дейност</a:t>
            </a:r>
          </a:p>
          <a:p>
            <a:pPr algn="ctr"/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Възпитаване и усвояване на знания, умения, навици, отношения и ценности във всяка възраст ; Положително отношение към ученето като процес;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Приобщаване на учениците към училището и дейностите в него, към класната общност, към зачитане на различията и възпитаване на толерантност;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Осъзнаване , че ученето предполага съзнателно усилие, организираност, самодисциплина, поемане на отговорност с цел по-добри резултати;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Изготвяне на критерии за оценяване и отчитане постиженията на учениците по отделните учебни предмети 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Стимулиране да се търсят онези дейности по интереси, които са приятни и полезни с цел разтоварване и разнообразяване на училищния живот .</a:t>
            </a:r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928662" y="500042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</a:rPr>
              <a:t>Методи на преподаване</a:t>
            </a:r>
          </a:p>
          <a:p>
            <a:pPr algn="ctr"/>
            <a:endParaRPr lang="bg-BG" sz="3600" b="1" dirty="0" smtClean="0"/>
          </a:p>
          <a:p>
            <a:pPr algn="ctr"/>
            <a:r>
              <a:rPr lang="bg-BG" b="1" i="1" dirty="0" smtClean="0">
                <a:solidFill>
                  <a:schemeClr val="accent2">
                    <a:lumMod val="75000"/>
                  </a:schemeClr>
                </a:solidFill>
              </a:rPr>
              <a:t>В работата си прилагам следните методи, средства и стратегии за  преподаване-беседа, разказ, сравнение, демонстриране на действие, ролеви игри,онагледяване, асоциации,табла, работа по групи, работа по двойки, самостоятелна работа, „мозъчна атака”.</a:t>
            </a:r>
          </a:p>
          <a:p>
            <a:pPr algn="ctr"/>
            <a:r>
              <a:rPr lang="bg-BG" b="1" i="1" dirty="0" smtClean="0">
                <a:solidFill>
                  <a:schemeClr val="accent2">
                    <a:lumMod val="75000"/>
                  </a:schemeClr>
                </a:solidFill>
              </a:rPr>
              <a:t> Използвам информационно-комуникационни технологии  в образователния процес.Разработвам презентации,които достигат до всеки ученик и се постигат успешни резултати.Работя и със следните дидактични материали- сборници,учебни помагала,тестове, работни листове, допълнителни задачи за по-изявените ученици.</a:t>
            </a:r>
          </a:p>
          <a:p>
            <a:pPr algn="ctr">
              <a:buFont typeface="Wingdings" pitchFamily="2" charset="2"/>
              <a:buChar char="Ø"/>
            </a:pPr>
            <a:endParaRPr lang="bg-B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2976" y="464344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75000"/>
                  </a:schemeClr>
                </a:solidFill>
              </a:rPr>
              <a:t>В центъра на учебно-възпитателния процес поставям ученика с неговата познавателна, емоционална и творческа дейност: да решава проблеми, да твори, да бъде самоуверен, да се учи от грешките си. </a:t>
            </a:r>
            <a:endParaRPr lang="bg-BG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8121">
            <a:off x="-392630" y="4910382"/>
            <a:ext cx="2388070" cy="2143140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6190">
            <a:off x="6915592" y="487272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928662" y="357167"/>
            <a:ext cx="75724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accent2">
                    <a:lumMod val="75000"/>
                  </a:schemeClr>
                </a:solidFill>
              </a:rPr>
              <a:t>Методични материали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Учебни </a:t>
            </a:r>
            <a:r>
              <a:rPr lang="bg-BG" sz="2400" b="1" dirty="0" smtClean="0">
                <a:solidFill>
                  <a:srgbClr val="C00000"/>
                </a:solidFill>
              </a:rPr>
              <a:t>програми; 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Годишни </a:t>
            </a:r>
            <a:r>
              <a:rPr lang="bg-BG" sz="2400" b="1" dirty="0" smtClean="0">
                <a:solidFill>
                  <a:srgbClr val="C00000"/>
                </a:solidFill>
              </a:rPr>
              <a:t>разпределения;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Програми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за РП и извънкласни дейности; 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Учебници</a:t>
            </a:r>
            <a:r>
              <a:rPr lang="bg-BG" sz="2400" b="1" dirty="0" smtClean="0">
                <a:solidFill>
                  <a:srgbClr val="C00000"/>
                </a:solidFill>
              </a:rPr>
              <a:t>, помагала и сборници;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Методическа </a:t>
            </a:r>
            <a:r>
              <a:rPr lang="bg-BG" sz="2400" b="1" dirty="0" smtClean="0">
                <a:solidFill>
                  <a:srgbClr val="C00000"/>
                </a:solidFill>
              </a:rPr>
              <a:t>литература;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Разработки </a:t>
            </a:r>
            <a:r>
              <a:rPr lang="bg-BG" sz="2400" b="1" dirty="0" smtClean="0">
                <a:solidFill>
                  <a:srgbClr val="C00000"/>
                </a:solidFill>
              </a:rPr>
              <a:t>на уроци; 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Презентации</a:t>
            </a:r>
            <a:r>
              <a:rPr lang="bg-BG" sz="2400" b="1" dirty="0" smtClean="0">
                <a:solidFill>
                  <a:srgbClr val="C00000"/>
                </a:solidFill>
              </a:rPr>
              <a:t>; 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Дидактически </a:t>
            </a:r>
            <a:r>
              <a:rPr lang="bg-BG" sz="2400" b="1" dirty="0" smtClean="0">
                <a:solidFill>
                  <a:srgbClr val="C00000"/>
                </a:solidFill>
              </a:rPr>
              <a:t>тестове; 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Самостоятелни </a:t>
            </a:r>
            <a:r>
              <a:rPr lang="bg-BG" sz="2400" b="1" dirty="0" smtClean="0">
                <a:solidFill>
                  <a:srgbClr val="C00000"/>
                </a:solidFill>
              </a:rPr>
              <a:t>работи;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 Критерии </a:t>
            </a:r>
            <a:r>
              <a:rPr lang="ru-RU" sz="2400" b="1" dirty="0" smtClean="0">
                <a:solidFill>
                  <a:srgbClr val="C00000"/>
                </a:solidFill>
              </a:rPr>
              <a:t>за оценяване и отчитане на резултати;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Анализи</a:t>
            </a:r>
            <a:r>
              <a:rPr lang="bg-BG" sz="2400" b="1" dirty="0" smtClean="0">
                <a:solidFill>
                  <a:srgbClr val="C00000"/>
                </a:solidFill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C00000"/>
                </a:solidFill>
              </a:rPr>
              <a:t>  Сценарии </a:t>
            </a:r>
            <a:r>
              <a:rPr lang="bg-BG" sz="2400" b="1" dirty="0" smtClean="0">
                <a:solidFill>
                  <a:srgbClr val="C00000"/>
                </a:solidFill>
              </a:rPr>
              <a:t>за училищни тържества;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</a:rPr>
              <a:t>Други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материали по преценка на учителя.</a:t>
            </a:r>
          </a:p>
        </p:txBody>
      </p:sp>
      <p:pic>
        <p:nvPicPr>
          <p:cNvPr id="14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857224" y="714356"/>
            <a:ext cx="50006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dirty="0" smtClean="0">
                <a:solidFill>
                  <a:schemeClr val="accent2">
                    <a:lumMod val="75000"/>
                  </a:schemeClr>
                </a:solidFill>
              </a:rPr>
              <a:t>Обратна връзка от учениците</a:t>
            </a:r>
          </a:p>
          <a:p>
            <a:endParaRPr lang="bg-BG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C00000"/>
                </a:solidFill>
              </a:rPr>
              <a:t> Тестове</a:t>
            </a:r>
            <a:endParaRPr lang="bg-BG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C00000"/>
                </a:solidFill>
              </a:rPr>
              <a:t> Проекти</a:t>
            </a:r>
            <a:endParaRPr lang="bg-BG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C00000"/>
                </a:solidFill>
              </a:rPr>
              <a:t> Игри</a:t>
            </a:r>
            <a:endParaRPr lang="bg-BG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C00000"/>
                </a:solidFill>
              </a:rPr>
              <a:t> Задачи </a:t>
            </a:r>
            <a:r>
              <a:rPr lang="bg-BG" sz="2800" b="1" dirty="0" smtClean="0">
                <a:solidFill>
                  <a:srgbClr val="C00000"/>
                </a:solidFill>
              </a:rPr>
              <a:t>за самостоятелна работа</a:t>
            </a:r>
          </a:p>
        </p:txBody>
      </p:sp>
      <p:pic>
        <p:nvPicPr>
          <p:cNvPr id="13" name="Picture 12" descr="index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785794"/>
            <a:ext cx="3429009" cy="3929090"/>
          </a:xfrm>
          <a:prstGeom prst="rect">
            <a:avLst/>
          </a:prstGeom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2214546" y="500042"/>
            <a:ext cx="4479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4400" b="1" i="1" dirty="0" smtClean="0">
                <a:solidFill>
                  <a:srgbClr val="C00000"/>
                </a:solidFill>
              </a:rPr>
              <a:t>Бъдещи планове </a:t>
            </a:r>
            <a:endParaRPr lang="bg-BG" sz="4400" b="1" i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0100" y="1582341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bg-BG" dirty="0" smtClean="0"/>
              <a:t> </a:t>
            </a:r>
            <a:r>
              <a:rPr lang="bg-BG" sz="2400" i="1" dirty="0" smtClean="0">
                <a:solidFill>
                  <a:srgbClr val="C00000"/>
                </a:solidFill>
              </a:rPr>
              <a:t>Работата ми като учител ме кара всеки ден  да  допълвам своите знания и да усвоявам  нови.</a:t>
            </a:r>
          </a:p>
          <a:p>
            <a:pPr>
              <a:buFont typeface="Wingdings" pitchFamily="2" charset="2"/>
              <a:buNone/>
            </a:pPr>
            <a:r>
              <a:rPr lang="bg-BG" sz="2400" i="1" dirty="0" smtClean="0">
                <a:solidFill>
                  <a:srgbClr val="C00000"/>
                </a:solidFill>
              </a:rPr>
              <a:t>       Бъдещите ми планове са свързани с:</a:t>
            </a:r>
          </a:p>
          <a:p>
            <a:pPr>
              <a:buFont typeface="Wingdings" pitchFamily="2" charset="2"/>
              <a:buNone/>
            </a:pPr>
            <a:r>
              <a:rPr lang="bg-BG" sz="2400" i="1" dirty="0" smtClean="0">
                <a:solidFill>
                  <a:srgbClr val="C00000"/>
                </a:solidFill>
              </a:rPr>
              <a:t>      -Повишаване квалификацията ми като учител;</a:t>
            </a:r>
          </a:p>
          <a:p>
            <a:pPr>
              <a:buFont typeface="Wingdings" pitchFamily="2" charset="2"/>
              <a:buNone/>
            </a:pPr>
            <a:r>
              <a:rPr lang="bg-BG" sz="2400" i="1" dirty="0" smtClean="0">
                <a:solidFill>
                  <a:srgbClr val="C00000"/>
                </a:solidFill>
              </a:rPr>
              <a:t>      -Разширяване на познания  в областта на информационните и комуникационните  технологии чрез участие в различни курсове;</a:t>
            </a:r>
          </a:p>
          <a:p>
            <a:pPr>
              <a:buFont typeface="Wingdings" pitchFamily="2" charset="2"/>
              <a:buNone/>
            </a:pPr>
            <a:r>
              <a:rPr lang="bg-BG" sz="2400" i="1" dirty="0" smtClean="0">
                <a:solidFill>
                  <a:srgbClr val="C00000"/>
                </a:solidFill>
              </a:rPr>
              <a:t>      -Запознаване с нови иновативни методи, които да прилагам успешно в   педагогическата ми практика;</a:t>
            </a:r>
            <a:endParaRPr lang="bg-BG" sz="2400" i="1" dirty="0">
              <a:solidFill>
                <a:srgbClr val="C00000"/>
              </a:solidFill>
            </a:endParaRPr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2000232" y="857232"/>
            <a:ext cx="5143536" cy="830997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bg-BG" sz="4800" dirty="0" smtClean="0">
                <a:solidFill>
                  <a:srgbClr val="FF3300"/>
                </a:solidFill>
              </a:rPr>
              <a:t>ЧАСТ  ПЪРВА</a:t>
            </a:r>
            <a:endParaRPr lang="bg-BG" sz="4800" dirty="0"/>
          </a:p>
        </p:txBody>
      </p:sp>
      <p:pic>
        <p:nvPicPr>
          <p:cNvPr id="14" name="Picture 13" descr="p.tx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285992"/>
            <a:ext cx="7429552" cy="4196609"/>
          </a:xfrm>
          <a:prstGeom prst="rect">
            <a:avLst/>
          </a:prstGeom>
        </p:spPr>
      </p:pic>
      <p:pic>
        <p:nvPicPr>
          <p:cNvPr id="15" name="Picture 14" descr="1 prova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714488"/>
            <a:ext cx="3635684" cy="2714644"/>
          </a:xfrm>
          <a:prstGeom prst="rect">
            <a:avLst/>
          </a:prstGeom>
        </p:spPr>
      </p:pic>
      <p:pic>
        <p:nvPicPr>
          <p:cNvPr id="18" name="Picture 18" descr="Свързано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714860"/>
            <a:ext cx="2388070" cy="2143140"/>
          </a:xfrm>
          <a:prstGeom prst="rect">
            <a:avLst/>
          </a:prstGeom>
          <a:noFill/>
        </p:spPr>
      </p:pic>
      <p:pic>
        <p:nvPicPr>
          <p:cNvPr id="19" name="Picture 18" descr="Свързано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285852" y="214290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ЧАСТ ТРЕТА</a:t>
            </a:r>
          </a:p>
          <a:p>
            <a:pPr algn="ctr"/>
            <a:r>
              <a:rPr lang="bg-BG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ПРИЛОЖЕНИЯ</a:t>
            </a:r>
          </a:p>
          <a:p>
            <a:pPr algn="ctr"/>
            <a:r>
              <a:rPr lang="bg-BG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Извънкласни дейности</a:t>
            </a:r>
            <a:endParaRPr lang="bg-BG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2976" y="192880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rgbClr val="A5314A"/>
                </a:solidFill>
              </a:rPr>
              <a:t>Празник на буквите-първи”а”клас-2016-2017 учебна година</a:t>
            </a:r>
            <a:endParaRPr lang="bg-BG" dirty="0"/>
          </a:p>
        </p:txBody>
      </p:sp>
      <p:pic>
        <p:nvPicPr>
          <p:cNvPr id="19" name="Picture 18" descr="17799043_1421174581268318_258962045443154480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428869"/>
            <a:ext cx="3836135" cy="1857388"/>
          </a:xfrm>
          <a:prstGeom prst="roundRect">
            <a:avLst/>
          </a:prstGeom>
        </p:spPr>
      </p:pic>
      <p:pic>
        <p:nvPicPr>
          <p:cNvPr id="20" name="Picture 19" descr="17796666_1421174491268327_12111655078121446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983" y="4311147"/>
            <a:ext cx="3423354" cy="2021919"/>
          </a:xfrm>
          <a:prstGeom prst="roundRect">
            <a:avLst/>
          </a:prstGeom>
        </p:spPr>
      </p:pic>
      <p:pic>
        <p:nvPicPr>
          <p:cNvPr id="21" name="Picture 20" descr="17796434_1421175414601568_435949250549446514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428868"/>
            <a:ext cx="3429023" cy="1714512"/>
          </a:xfrm>
          <a:prstGeom prst="roundRect">
            <a:avLst/>
          </a:prstGeom>
        </p:spPr>
      </p:pic>
      <p:pic>
        <p:nvPicPr>
          <p:cNvPr id="24" name="Picture 23" descr="17522781_1493246247383590_1496602858202426678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4429132"/>
            <a:ext cx="3714776" cy="1785950"/>
          </a:xfrm>
          <a:prstGeom prst="roundRect">
            <a:avLst/>
          </a:prstGeom>
        </p:spPr>
      </p:pic>
      <p:pic>
        <p:nvPicPr>
          <p:cNvPr id="23" name="Picture 18" descr="Свързано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8070" cy="2143140"/>
          </a:xfrm>
          <a:prstGeom prst="rect">
            <a:avLst/>
          </a:prstGeom>
          <a:noFill/>
        </p:spPr>
      </p:pic>
      <p:pic>
        <p:nvPicPr>
          <p:cNvPr id="25" name="Picture 18" descr="Свързано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1357290" y="50004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Студио ,, Театрална работилница”</a:t>
            </a:r>
            <a:endParaRPr lang="bg-BG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13" descr="18342774_1545880785453469_50322482659960206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00174"/>
            <a:ext cx="3500462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18402814_1511071698926542_60992249178236298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143380"/>
            <a:ext cx="3929058" cy="2344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18033502_1545880698786811_620166117627448034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500174"/>
            <a:ext cx="3857620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18403162_1545880678786813_382571769817238150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00504"/>
            <a:ext cx="36433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Свързано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142900"/>
            <a:ext cx="1910483" cy="1714536"/>
          </a:xfrm>
          <a:prstGeom prst="rect">
            <a:avLst/>
          </a:prstGeom>
          <a:noFill/>
        </p:spPr>
      </p:pic>
      <p:pic>
        <p:nvPicPr>
          <p:cNvPr id="20" name="Picture 18" descr="Свързано изображе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0"/>
            <a:ext cx="1745128" cy="156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0166" y="35716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bg-BG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Посещение на</a:t>
                      </a:r>
                      <a:r>
                        <a:rPr lang="bg-BG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"Царски долмен"</a:t>
                      </a:r>
                      <a:r>
                        <a:rPr lang="bg-BG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с. Хлябово</a:t>
                      </a:r>
                      <a:endParaRPr lang="bg-BG" sz="24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 descr="23172501_378948425871473_234322084126860884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7286676" cy="2853037"/>
          </a:xfrm>
          <a:prstGeom prst="rect">
            <a:avLst/>
          </a:prstGeom>
        </p:spPr>
      </p:pic>
      <p:pic>
        <p:nvPicPr>
          <p:cNvPr id="15" name="Picture 14" descr="23331218_1694605943903803_555125139670551094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929066"/>
            <a:ext cx="7286676" cy="2285997"/>
          </a:xfrm>
          <a:prstGeom prst="rect">
            <a:avLst/>
          </a:prstGeom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1785918" cy="1500174"/>
          </a:xfrm>
          <a:prstGeom prst="rect">
            <a:avLst/>
          </a:prstGeom>
          <a:noFill/>
        </p:spPr>
      </p:pic>
      <p:pic>
        <p:nvPicPr>
          <p:cNvPr id="18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85852" y="857232"/>
          <a:ext cx="6715172" cy="6400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71517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bg-BG" sz="2800" dirty="0"/>
                        <a:t>Посещение на параклис ,,Свети Спас”</a:t>
                      </a:r>
                      <a:endParaRPr lang="bg-BG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 descr="23844442_1711721595525571_319008559277345190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00174"/>
            <a:ext cx="7072362" cy="249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3795542_1711722415525489_84450057370050029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7143800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1785918" cy="1500174"/>
          </a:xfrm>
          <a:prstGeom prst="rect">
            <a:avLst/>
          </a:prstGeom>
          <a:noFill/>
        </p:spPr>
      </p:pic>
      <p:pic>
        <p:nvPicPr>
          <p:cNvPr id="18" name="Picture 18" descr="Свързано изображе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2324" y="0"/>
            <a:ext cx="1671676" cy="150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28662" y="0"/>
          <a:ext cx="7215238" cy="7343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215238"/>
              </a:tblGrid>
              <a:tr h="734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bg-BG" sz="2400" dirty="0"/>
                        <a:t>Посещение в Природозащитен информационен център,, Царски орел”- гр. Тополовград</a:t>
                      </a:r>
                      <a:endParaRPr lang="bg-BG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8" name="Picture 17" descr="24991294_1729432197087844_273511380605280598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857232"/>
            <a:ext cx="38179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4991131_1729431570421240_882753733135744876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97" y="3214686"/>
            <a:ext cx="4024342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5158113_1729431440421253_220271456810979137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857232"/>
            <a:ext cx="3556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5158233_1729431183754612_784610342606551021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3357562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8" descr="Свързано изображе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1785918" cy="1500174"/>
          </a:xfrm>
          <a:prstGeom prst="rect">
            <a:avLst/>
          </a:prstGeom>
          <a:noFill/>
        </p:spPr>
      </p:pic>
      <p:pic>
        <p:nvPicPr>
          <p:cNvPr id="23" name="Picture 18" descr="Свързано изображе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00100" y="285728"/>
          <a:ext cx="6929486" cy="457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9294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bg-BG" sz="2000" dirty="0"/>
                        <a:t>,,Сакар планина- късче красота</a:t>
                      </a:r>
                      <a:r>
                        <a:rPr lang="bg-BG" sz="2000" dirty="0" smtClean="0"/>
                        <a:t>”</a:t>
                      </a:r>
                      <a:endParaRPr lang="bg-BG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857232"/>
            <a:ext cx="50720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22860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1785918" cy="1500174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1D11"/>
              </a:clrFrom>
              <a:clrTo>
                <a:srgbClr val="411D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224" y="3197430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526600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357430"/>
            <a:ext cx="5143536" cy="194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86994"/>
            <a:ext cx="514353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285728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</a:rPr>
              <a:t>Участие в Коледен благотворител базар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</a:rPr>
              <a:t> ,, От деца за деца” организиран от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</a:rPr>
              <a:t> НУ,, Св. Св. Кирил и Методий”- гр. Тополовград</a:t>
            </a:r>
            <a:endParaRPr lang="bg-BG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18" descr="Свързано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5357826"/>
            <a:ext cx="1785918" cy="1500174"/>
          </a:xfrm>
          <a:prstGeom prst="rect">
            <a:avLst/>
          </a:prstGeom>
          <a:noFill/>
        </p:spPr>
      </p:pic>
      <p:pic>
        <p:nvPicPr>
          <p:cNvPr id="10" name="Picture 18" descr="Свързано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357826"/>
            <a:ext cx="178591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solidFill>
                  <a:schemeClr val="accent2">
                    <a:lumMod val="50000"/>
                  </a:schemeClr>
                </a:solidFill>
              </a:rPr>
              <a:t>145 години от гибелта на Васил Левски</a:t>
            </a:r>
            <a:endParaRPr lang="bg-BG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28165226_1804089976291378_2420104853066480904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85925"/>
            <a:ext cx="7286676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7993309_1804092936291082_3853517456778173112_o.jpg"/>
          <p:cNvPicPr>
            <a:picLocks noChangeAspect="1"/>
          </p:cNvPicPr>
          <p:nvPr/>
        </p:nvPicPr>
        <p:blipFill>
          <a:blip r:embed="rId4"/>
          <a:srcRect b="23650"/>
          <a:stretch>
            <a:fillRect/>
          </a:stretch>
        </p:blipFill>
        <p:spPr>
          <a:xfrm>
            <a:off x="928662" y="3500438"/>
            <a:ext cx="73581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1785918" cy="1500174"/>
          </a:xfrm>
          <a:prstGeom prst="rect">
            <a:avLst/>
          </a:prstGeom>
          <a:noFill/>
        </p:spPr>
      </p:pic>
      <p:pic>
        <p:nvPicPr>
          <p:cNvPr id="8" name="Picture 18" descr="Свързано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290"/>
            <a:ext cx="1785918" cy="1500174"/>
          </a:xfrm>
          <a:prstGeom prst="rect">
            <a:avLst/>
          </a:prstGeom>
          <a:noFill/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19" y="-20508"/>
            <a:ext cx="9144000" cy="685799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2" y="86743"/>
            <a:ext cx="4393975" cy="305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709" y="55947"/>
            <a:ext cx="4214240" cy="316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3287423"/>
            <a:ext cx="4393975" cy="352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805" y="3341988"/>
            <a:ext cx="4652392" cy="348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179512" y="-34265"/>
            <a:ext cx="9144000" cy="685800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7984" cy="3003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781" y="0"/>
            <a:ext cx="4353098" cy="298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6414"/>
            <a:ext cx="440418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399" y="3196414"/>
            <a:ext cx="4320480" cy="34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98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2071670" y="571480"/>
            <a:ext cx="5046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i="1" dirty="0" smtClean="0">
                <a:solidFill>
                  <a:schemeClr val="accent6">
                    <a:lumMod val="50000"/>
                  </a:schemeClr>
                </a:solidFill>
              </a:rPr>
              <a:t>ОБЩИ СВЕДЕНИЯ:</a:t>
            </a:r>
            <a:endParaRPr lang="bg-BG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1643050"/>
            <a:ext cx="8215338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</a:rPr>
              <a:t>Европейски </a:t>
            </a:r>
          </a:p>
          <a:p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</a:rPr>
              <a:t>формат на                </a:t>
            </a:r>
          </a:p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АВТОБИОГРАФИЯ                                    </a:t>
            </a:r>
          </a:p>
          <a:p>
            <a:r>
              <a:rPr lang="bg-BG" b="1" dirty="0" smtClean="0"/>
              <a:t>                                                                     </a:t>
            </a:r>
          </a:p>
          <a:p>
            <a:endParaRPr lang="bg-BG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bg-BG" b="1" dirty="0" smtClean="0"/>
              <a:t>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Лична информация</a:t>
            </a: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     Име:                     Диана Петрова Георгиева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   Адрес :                  гр. Тополовград; ул. ,, Христо Ботев“ №</a:t>
            </a:r>
            <a:r>
              <a:rPr lang="bg-BG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Телефон:                  0885134820</a:t>
            </a: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:       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diana_041@abv.bg</a:t>
            </a: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Националност :                  българска</a:t>
            </a:r>
          </a:p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Дата на раждане:                 0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.06. 1971г.</a:t>
            </a:r>
          </a:p>
        </p:txBody>
      </p:sp>
      <p:pic>
        <p:nvPicPr>
          <p:cNvPr id="14" name="Picture 11" descr="5000100-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898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714860"/>
            <a:ext cx="2388070" cy="2143140"/>
          </a:xfrm>
          <a:prstGeom prst="rect">
            <a:avLst/>
          </a:prstGeom>
          <a:noFill/>
        </p:spPr>
      </p:pic>
      <p:pic>
        <p:nvPicPr>
          <p:cNvPr id="21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929198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2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86625"/>
              </p:ext>
            </p:extLst>
          </p:nvPr>
        </p:nvGraphicFramePr>
        <p:xfrm>
          <a:off x="1000100" y="1214422"/>
          <a:ext cx="7286676" cy="4929222"/>
        </p:xfrm>
        <a:graphic>
          <a:graphicData uri="http://schemas.openxmlformats.org/drawingml/2006/table">
            <a:tbl>
              <a:tblPr>
                <a:solidFill>
                  <a:schemeClr val="accent2">
                    <a:lumMod val="40000"/>
                    <a:lumOff val="60000"/>
                  </a:schemeClr>
                </a:solidFill>
                <a:tableStyleId>{08FB837D-C827-4EFA-A057-4D05807E0F7C}</a:tableStyleId>
              </a:tblPr>
              <a:tblGrid>
                <a:gridCol w="2071702"/>
                <a:gridCol w="5214974"/>
              </a:tblGrid>
              <a:tr h="86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bg-BG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Трудов стаж</a:t>
                      </a:r>
                      <a:endParaRPr kumimoji="0" lang="bg-BG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9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по специалността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6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Дати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(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от-до)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bg-BG" sz="1800" kern="1200" dirty="0" smtClean="0"/>
                        <a:t>23.09.2014г-до сега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9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Име и адрес на работодателя 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НУ ,, Св. Св. Кирил и Методий” –гр. Тополовград; обл. Хасково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0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Вид на дейността или      сферата на работа 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Образование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1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Заемана длъжност</a:t>
                      </a:r>
                      <a:r>
                        <a:rPr kumimoji="0" lang="bg-BG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Старши учител в начален етап на основното образование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03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Основни дейности и     отговорности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baseline="0" dirty="0" smtClean="0"/>
                        <a:t>Преподаване, обучение и възпитание на ученици от начален етап на основното образование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86050" y="285728"/>
            <a:ext cx="3155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i="1" dirty="0" smtClean="0">
                <a:solidFill>
                  <a:schemeClr val="accent2">
                    <a:lumMod val="75000"/>
                  </a:schemeClr>
                </a:solidFill>
              </a:rPr>
              <a:t>Трудов стаж</a:t>
            </a:r>
            <a:endParaRPr lang="bg-B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3446">
            <a:off x="-357222" y="5000636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072074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12" name="Group 24"/>
          <p:cNvGraphicFramePr>
            <a:graphicFrameLocks/>
          </p:cNvGraphicFramePr>
          <p:nvPr/>
        </p:nvGraphicFramePr>
        <p:xfrm>
          <a:off x="928662" y="1357299"/>
          <a:ext cx="7286676" cy="4957624"/>
        </p:xfrm>
        <a:graphic>
          <a:graphicData uri="http://schemas.openxmlformats.org/drawingml/2006/table">
            <a:tbl>
              <a:tblPr/>
              <a:tblGrid>
                <a:gridCol w="2168725"/>
                <a:gridCol w="5117951"/>
              </a:tblGrid>
              <a:tr h="953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Дати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от-до)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lang="bg-BG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bg-BG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21.09.2014г.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8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7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Име и адрес на работодателя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bg-BG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ОУ,,Христо Ботев”с.Синапово,общ.Тополовград</a:t>
                      </a:r>
                      <a:endParaRPr lang="bg-BG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82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Вид на дейността или      сферата на работа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7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Заемана длъжност</a:t>
                      </a:r>
                      <a:r>
                        <a:rPr kumimoji="0" 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Старши учител в начален етап на основното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36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Основни дейности и     отговорности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Преподаване, обучение и възпитание на ученици от начален етап на основното образование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86050" y="285728"/>
            <a:ext cx="3155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i="1" dirty="0" smtClean="0">
                <a:solidFill>
                  <a:schemeClr val="accent2">
                    <a:lumMod val="75000"/>
                  </a:schemeClr>
                </a:solidFill>
              </a:rPr>
              <a:t>Трудов стаж</a:t>
            </a:r>
            <a:endParaRPr lang="bg-B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09877">
            <a:off x="-142908" y="4929198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636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928794" y="357166"/>
            <a:ext cx="5149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 И ОБУЧЕНИЕ</a:t>
            </a:r>
            <a:endParaRPr lang="bg-BG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Group 24"/>
          <p:cNvGraphicFramePr>
            <a:graphicFrameLocks noGrp="1"/>
          </p:cNvGraphicFramePr>
          <p:nvPr/>
        </p:nvGraphicFramePr>
        <p:xfrm>
          <a:off x="857224" y="1071546"/>
          <a:ext cx="7286676" cy="4786347"/>
        </p:xfrm>
        <a:graphic>
          <a:graphicData uri="http://schemas.openxmlformats.org/drawingml/2006/table">
            <a:tbl>
              <a:tblPr>
                <a:solidFill>
                  <a:schemeClr val="accent6">
                    <a:lumMod val="20000"/>
                    <a:lumOff val="80000"/>
                  </a:schemeClr>
                </a:solidFill>
                <a:tableStyleId>{08FB837D-C827-4EFA-A057-4D05807E0F7C}</a:tableStyleId>
              </a:tblPr>
              <a:tblGrid>
                <a:gridCol w="2325789"/>
                <a:gridCol w="4960887"/>
              </a:tblGrid>
              <a:tr h="1349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Име и вид на обучаващата или образователната организация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Тракийски университет- гр. Стара Загора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Специалност: НУП. ИКТ в началното училище.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</a:tr>
              <a:tr h="1317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Основни предмети</a:t>
                      </a: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/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застъпени професионални умения 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Педагогика, Психология, Методика по отделните предмети… 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</a:tr>
              <a:tr h="1074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Наименование на придобитата квалификация 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НАЧАЛЕН УЧИТЕЛ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УЧИТЕЛ ПО ИТ  В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 –IV 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клас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</a:tr>
              <a:tr h="104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• </a:t>
                      </a:r>
                      <a:r>
                        <a:rPr kumimoji="0" lang="bg-BG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Ниво по националната класификация (ако е приложимо)</a:t>
                      </a: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Магистър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5000636"/>
            <a:ext cx="2388070" cy="2143140"/>
          </a:xfrm>
          <a:prstGeom prst="rect">
            <a:avLst/>
          </a:prstGeom>
          <a:noFill/>
        </p:spPr>
      </p:pic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Свързано изображение"/>
          <p:cNvPicPr>
            <a:picLocks noChangeAspect="1" noChangeArrowheads="1"/>
          </p:cNvPicPr>
          <p:nvPr/>
        </p:nvPicPr>
        <p:blipFill>
          <a:blip r:embed="rId3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571604" y="428604"/>
            <a:ext cx="6296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i="1" dirty="0" smtClean="0">
                <a:solidFill>
                  <a:srgbClr val="A5314A"/>
                </a:solidFill>
              </a:rPr>
              <a:t>Социални умения и компетенции</a:t>
            </a:r>
            <a:endParaRPr lang="bg-BG" sz="3200" i="1" dirty="0"/>
          </a:p>
        </p:txBody>
      </p:sp>
      <p:sp>
        <p:nvSpPr>
          <p:cNvPr id="13" name="Rectangle 12"/>
          <p:cNvSpPr/>
          <p:nvPr/>
        </p:nvSpPr>
        <p:spPr>
          <a:xfrm>
            <a:off x="1000100" y="1214422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dirty="0" smtClean="0"/>
              <a:t> </a:t>
            </a:r>
            <a:r>
              <a:rPr lang="bg-BG" b="1" i="1" dirty="0" smtClean="0"/>
              <a:t>Комуникативна личност съм.Имам добри взаимоотношения с хората, които ме заобикалят.Уважавам и съм добре настроена спрямо колеги, ученици и родители.Съпричастна съм към техните  успехи и неуспехи.Изключително важно за мен е коректното, позитивното общуване  и  сътрудничество.</a:t>
            </a:r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r>
              <a:rPr lang="bg-BG" sz="2400" b="1" i="1" dirty="0" smtClean="0"/>
              <a:t>         </a:t>
            </a:r>
            <a:r>
              <a:rPr lang="bg-BG" sz="2400" b="1" i="1" dirty="0" smtClean="0">
                <a:solidFill>
                  <a:srgbClr val="A5314A"/>
                </a:solidFill>
              </a:rPr>
              <a:t>Организационни умения и компетенции</a:t>
            </a:r>
            <a:endParaRPr lang="bg-BG" sz="2400" b="1" i="1" dirty="0" smtClean="0"/>
          </a:p>
          <a:p>
            <a:pPr>
              <a:defRPr/>
            </a:pPr>
            <a:r>
              <a:rPr lang="bg-BG" b="1" i="1" dirty="0" smtClean="0"/>
              <a:t>     Умения за работа в екип  и създаване на мрежи от отношения.Участие в проекти.</a:t>
            </a:r>
            <a:endParaRPr lang="bg-BG" b="1" i="1" dirty="0"/>
          </a:p>
        </p:txBody>
      </p:sp>
      <p:sp>
        <p:nvSpPr>
          <p:cNvPr id="14" name="Rectangle 13"/>
          <p:cNvSpPr/>
          <p:nvPr/>
        </p:nvSpPr>
        <p:spPr>
          <a:xfrm>
            <a:off x="1643042" y="3929066"/>
            <a:ext cx="555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i="1" dirty="0" smtClean="0">
                <a:solidFill>
                  <a:schemeClr val="accent2">
                    <a:lumMod val="75000"/>
                  </a:schemeClr>
                </a:solidFill>
              </a:rPr>
              <a:t>Технически умения и компетентности</a:t>
            </a:r>
            <a:endParaRPr lang="bg-BG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4414" y="457200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Работа с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Windows,Microsoft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Office - Word, Power Point, CD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касетофон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  <p:pic>
        <p:nvPicPr>
          <p:cNvPr id="17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714860"/>
            <a:ext cx="2388070" cy="2143140"/>
          </a:xfrm>
          <a:prstGeom prst="rect">
            <a:avLst/>
          </a:prstGeom>
          <a:noFill/>
        </p:spPr>
      </p:pic>
      <p:pic>
        <p:nvPicPr>
          <p:cNvPr id="18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 b="7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38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0" name="AutoShape 8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2" name="AutoShape 10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4" name="AutoShape 1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684338"/>
            <a:ext cx="52578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6" name="AutoShape 14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48" name="AutoShape 16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50" name="AutoShape 18" descr="Цвете, Фон, Рама, Поздрав, Карта, Ден На Майк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464" name="AutoShape 32" descr="Резултат с изображение за шаблони за презентации"/>
          <p:cNvSpPr>
            <a:spLocks noChangeAspect="1" noChangeArrowheads="1"/>
          </p:cNvSpPr>
          <p:nvPr/>
        </p:nvSpPr>
        <p:spPr bwMode="auto">
          <a:xfrm>
            <a:off x="155575" y="-1684338"/>
            <a:ext cx="56197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2357422" y="35716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4400" b="1" i="1" dirty="0" smtClean="0">
                <a:solidFill>
                  <a:schemeClr val="accent2">
                    <a:lumMod val="75000"/>
                  </a:schemeClr>
                </a:solidFill>
              </a:rPr>
              <a:t>      ОБУЧЕНИЯ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bg-BG" sz="4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4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bg-BG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9" descr="TeamBuildin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28775"/>
            <a:ext cx="5335588" cy="3960813"/>
          </a:xfrm>
          <a:prstGeom prst="rect">
            <a:avLst/>
          </a:prstGeom>
          <a:noFill/>
        </p:spPr>
      </p:pic>
      <p:pic>
        <p:nvPicPr>
          <p:cNvPr id="15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60"/>
            <a:ext cx="2388070" cy="2143140"/>
          </a:xfrm>
          <a:prstGeom prst="rect">
            <a:avLst/>
          </a:prstGeom>
          <a:noFill/>
        </p:spPr>
      </p:pic>
      <p:pic>
        <p:nvPicPr>
          <p:cNvPr id="16" name="Picture 18" descr="Свързано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930" y="4714860"/>
            <a:ext cx="23880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2032</Words>
  <Application>Microsoft Office PowerPoint</Application>
  <PresentationFormat>Презентация на цял екран (4:3)</PresentationFormat>
  <Paragraphs>227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38</vt:i4>
      </vt:variant>
    </vt:vector>
  </HeadingPairs>
  <TitlesOfParts>
    <vt:vector size="39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user</cp:lastModifiedBy>
  <cp:revision>118</cp:revision>
  <dcterms:created xsi:type="dcterms:W3CDTF">2018-02-26T16:25:59Z</dcterms:created>
  <dcterms:modified xsi:type="dcterms:W3CDTF">2025-02-25T15:27:32Z</dcterms:modified>
</cp:coreProperties>
</file>